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0" r:id="rId2"/>
  </p:sldMasterIdLst>
  <p:notesMasterIdLst>
    <p:notesMasterId r:id="rId30"/>
  </p:notesMasterIdLst>
  <p:sldIdLst>
    <p:sldId id="257" r:id="rId3"/>
    <p:sldId id="297" r:id="rId4"/>
    <p:sldId id="298" r:id="rId5"/>
    <p:sldId id="299" r:id="rId6"/>
    <p:sldId id="262" r:id="rId7"/>
    <p:sldId id="275" r:id="rId8"/>
    <p:sldId id="300" r:id="rId9"/>
    <p:sldId id="276" r:id="rId10"/>
    <p:sldId id="277" r:id="rId11"/>
    <p:sldId id="307" r:id="rId12"/>
    <p:sldId id="310" r:id="rId13"/>
    <p:sldId id="311" r:id="rId14"/>
    <p:sldId id="292" r:id="rId15"/>
    <p:sldId id="303" r:id="rId16"/>
    <p:sldId id="282" r:id="rId17"/>
    <p:sldId id="304" r:id="rId18"/>
    <p:sldId id="283" r:id="rId19"/>
    <p:sldId id="284" r:id="rId20"/>
    <p:sldId id="285" r:id="rId21"/>
    <p:sldId id="286" r:id="rId22"/>
    <p:sldId id="287" r:id="rId23"/>
    <p:sldId id="290" r:id="rId24"/>
    <p:sldId id="288" r:id="rId25"/>
    <p:sldId id="306" r:id="rId26"/>
    <p:sldId id="308" r:id="rId27"/>
    <p:sldId id="373" r:id="rId28"/>
    <p:sldId id="272" r:id="rId29"/>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274463"/>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63" autoAdjust="0"/>
    <p:restoredTop sz="90888" autoAdjust="0"/>
  </p:normalViewPr>
  <p:slideViewPr>
    <p:cSldViewPr snapToGrid="0" snapToObjects="1" showGuides="1">
      <p:cViewPr varScale="1">
        <p:scale>
          <a:sx n="68" d="100"/>
          <a:sy n="68" d="100"/>
        </p:scale>
        <p:origin x="78" y="204"/>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1EA5E8-BC81-4103-A386-6B9F7020297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2A176F-EC07-46F2-BAA7-091E2DEA2ECA}" type="slidenum">
              <a:rPr lang="en-US" smtClean="0"/>
              <a:t>‹#›</a:t>
            </a:fld>
            <a:endParaRPr lang="en-US" dirty="0"/>
          </a:p>
        </p:txBody>
      </p:sp>
    </p:spTree>
    <p:extLst>
      <p:ext uri="{BB962C8B-B14F-4D97-AF65-F5344CB8AC3E}">
        <p14:creationId xmlns:p14="http://schemas.microsoft.com/office/powerpoint/2010/main" val="169438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1</a:t>
            </a:fld>
            <a:endParaRPr lang="en-US" dirty="0"/>
          </a:p>
        </p:txBody>
      </p:sp>
    </p:spTree>
    <p:extLst>
      <p:ext uri="{BB962C8B-B14F-4D97-AF65-F5344CB8AC3E}">
        <p14:creationId xmlns:p14="http://schemas.microsoft.com/office/powerpoint/2010/main" val="3293424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62A176F-EC07-46F2-BAA7-091E2DEA2ECA}" type="slidenum">
              <a:rPr lang="en-US" smtClean="0"/>
              <a:t>12</a:t>
            </a:fld>
            <a:endParaRPr lang="en-US" dirty="0"/>
          </a:p>
        </p:txBody>
      </p:sp>
    </p:spTree>
    <p:extLst>
      <p:ext uri="{BB962C8B-B14F-4D97-AF65-F5344CB8AC3E}">
        <p14:creationId xmlns:p14="http://schemas.microsoft.com/office/powerpoint/2010/main" val="956987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i="1" dirty="0"/>
            </a:br>
            <a:endParaRPr lang="en-US" i="1" dirty="0"/>
          </a:p>
        </p:txBody>
      </p:sp>
      <p:sp>
        <p:nvSpPr>
          <p:cNvPr id="4" name="Slide Number Placeholder 3"/>
          <p:cNvSpPr>
            <a:spLocks noGrp="1"/>
          </p:cNvSpPr>
          <p:nvPr>
            <p:ph type="sldNum" sz="quarter" idx="10"/>
          </p:nvPr>
        </p:nvSpPr>
        <p:spPr/>
        <p:txBody>
          <a:bodyPr/>
          <a:lstStyle/>
          <a:p>
            <a:fld id="{662A176F-EC07-46F2-BAA7-091E2DEA2ECA}" type="slidenum">
              <a:rPr lang="en-US" smtClean="0"/>
              <a:t>13</a:t>
            </a:fld>
            <a:endParaRPr lang="en-US" dirty="0"/>
          </a:p>
        </p:txBody>
      </p:sp>
    </p:spTree>
    <p:extLst>
      <p:ext uri="{BB962C8B-B14F-4D97-AF65-F5344CB8AC3E}">
        <p14:creationId xmlns:p14="http://schemas.microsoft.com/office/powerpoint/2010/main" val="2038173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Speaker Note:</a:t>
            </a:r>
          </a:p>
          <a:p>
            <a:endParaRPr lang="en-US" i="0" dirty="0"/>
          </a:p>
          <a:p>
            <a:r>
              <a:rPr lang="en-US" b="1" i="0" dirty="0"/>
              <a:t>Tip</a:t>
            </a:r>
            <a:r>
              <a:rPr lang="en-US" i="0" dirty="0"/>
              <a:t>: If</a:t>
            </a:r>
            <a:r>
              <a:rPr lang="en-US" i="0" baseline="0" dirty="0"/>
              <a:t> there are any other denials on the claim… review entire claim. </a:t>
            </a:r>
            <a:br>
              <a:rPr lang="en-US" i="0" baseline="0" dirty="0"/>
            </a:br>
            <a:br>
              <a:rPr lang="en-US" i="1" baseline="0" dirty="0"/>
            </a:br>
            <a:endParaRPr lang="en-US" i="1" dirty="0"/>
          </a:p>
        </p:txBody>
      </p:sp>
      <p:sp>
        <p:nvSpPr>
          <p:cNvPr id="4" name="Slide Number Placeholder 3"/>
          <p:cNvSpPr>
            <a:spLocks noGrp="1"/>
          </p:cNvSpPr>
          <p:nvPr>
            <p:ph type="sldNum" sz="quarter" idx="10"/>
          </p:nvPr>
        </p:nvSpPr>
        <p:spPr/>
        <p:txBody>
          <a:bodyPr/>
          <a:lstStyle/>
          <a:p>
            <a:fld id="{662A176F-EC07-46F2-BAA7-091E2DEA2ECA}" type="slidenum">
              <a:rPr lang="en-US" smtClean="0"/>
              <a:t>15</a:t>
            </a:fld>
            <a:endParaRPr lang="en-US" dirty="0"/>
          </a:p>
        </p:txBody>
      </p:sp>
    </p:spTree>
    <p:extLst>
      <p:ext uri="{BB962C8B-B14F-4D97-AF65-F5344CB8AC3E}">
        <p14:creationId xmlns:p14="http://schemas.microsoft.com/office/powerpoint/2010/main" val="2052772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662A176F-EC07-46F2-BAA7-091E2DEA2ECA}" type="slidenum">
              <a:rPr lang="en-US" smtClean="0"/>
              <a:t>18</a:t>
            </a:fld>
            <a:endParaRPr lang="en-US" dirty="0"/>
          </a:p>
        </p:txBody>
      </p:sp>
    </p:spTree>
    <p:extLst>
      <p:ext uri="{BB962C8B-B14F-4D97-AF65-F5344CB8AC3E}">
        <p14:creationId xmlns:p14="http://schemas.microsoft.com/office/powerpoint/2010/main" val="144039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19</a:t>
            </a:fld>
            <a:endParaRPr lang="en-US" dirty="0"/>
          </a:p>
        </p:txBody>
      </p:sp>
    </p:spTree>
    <p:extLst>
      <p:ext uri="{BB962C8B-B14F-4D97-AF65-F5344CB8AC3E}">
        <p14:creationId xmlns:p14="http://schemas.microsoft.com/office/powerpoint/2010/main" val="3547328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21</a:t>
            </a:fld>
            <a:endParaRPr lang="en-US" dirty="0"/>
          </a:p>
        </p:txBody>
      </p:sp>
    </p:spTree>
    <p:extLst>
      <p:ext uri="{BB962C8B-B14F-4D97-AF65-F5344CB8AC3E}">
        <p14:creationId xmlns:p14="http://schemas.microsoft.com/office/powerpoint/2010/main" val="4153560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662A176F-EC07-46F2-BAA7-091E2DEA2ECA}" type="slidenum">
              <a:rPr lang="en-US" smtClean="0"/>
              <a:t>22</a:t>
            </a:fld>
            <a:endParaRPr lang="en-US" dirty="0"/>
          </a:p>
        </p:txBody>
      </p:sp>
    </p:spTree>
    <p:extLst>
      <p:ext uri="{BB962C8B-B14F-4D97-AF65-F5344CB8AC3E}">
        <p14:creationId xmlns:p14="http://schemas.microsoft.com/office/powerpoint/2010/main" val="2831837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23</a:t>
            </a:fld>
            <a:endParaRPr lang="en-US" dirty="0"/>
          </a:p>
        </p:txBody>
      </p:sp>
    </p:spTree>
    <p:extLst>
      <p:ext uri="{BB962C8B-B14F-4D97-AF65-F5344CB8AC3E}">
        <p14:creationId xmlns:p14="http://schemas.microsoft.com/office/powerpoint/2010/main" val="1749025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26</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1" u="none" strike="noStrike" dirty="0"/>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415086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10"/>
          </p:nvPr>
        </p:nvSpPr>
        <p:spPr/>
        <p:txBody>
          <a:bodyPr/>
          <a:lstStyle/>
          <a:p>
            <a:fld id="{662A176F-EC07-46F2-BAA7-091E2DEA2ECA}" type="slidenum">
              <a:rPr lang="en-US" smtClean="0"/>
              <a:t>27</a:t>
            </a:fld>
            <a:endParaRPr lang="en-US" dirty="0"/>
          </a:p>
        </p:txBody>
      </p:sp>
    </p:spTree>
    <p:extLst>
      <p:ext uri="{BB962C8B-B14F-4D97-AF65-F5344CB8AC3E}">
        <p14:creationId xmlns:p14="http://schemas.microsoft.com/office/powerpoint/2010/main" val="3152813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a:t>
            </a:fld>
            <a:endParaRPr lang="en-US" dirty="0"/>
          </a:p>
        </p:txBody>
      </p:sp>
    </p:spTree>
    <p:extLst>
      <p:ext uri="{BB962C8B-B14F-4D97-AF65-F5344CB8AC3E}">
        <p14:creationId xmlns:p14="http://schemas.microsoft.com/office/powerpoint/2010/main" val="72301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solidFill>
                <a:srgbClr val="FF0000"/>
              </a:solidFill>
            </a:endParaRPr>
          </a:p>
          <a:p>
            <a:endParaRPr lang="en-US" baseline="0" dirty="0">
              <a:solidFill>
                <a:srgbClr val="FF0000"/>
              </a:solidFill>
            </a:endParaRP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662A176F-EC07-46F2-BAA7-091E2DEA2ECA}" type="slidenum">
              <a:rPr lang="en-US" smtClean="0"/>
              <a:t>5</a:t>
            </a:fld>
            <a:endParaRPr lang="en-US" dirty="0"/>
          </a:p>
        </p:txBody>
      </p:sp>
    </p:spTree>
    <p:extLst>
      <p:ext uri="{BB962C8B-B14F-4D97-AF65-F5344CB8AC3E}">
        <p14:creationId xmlns:p14="http://schemas.microsoft.com/office/powerpoint/2010/main" val="1548526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Bullet #3:</a:t>
            </a:r>
          </a:p>
          <a:p>
            <a:endParaRPr lang="en-US" dirty="0"/>
          </a:p>
          <a:p>
            <a:r>
              <a:rPr lang="en-US" sz="1200" kern="1200" dirty="0">
                <a:solidFill>
                  <a:schemeClr val="tx1"/>
                </a:solidFill>
                <a:effectLst/>
                <a:latin typeface="+mn-lt"/>
                <a:ea typeface="+mn-ea"/>
                <a:cs typeface="+mn-cs"/>
              </a:rPr>
              <a:t>COE 029 is a default category due to eligibility guidelines determined by the ISD. A young adult or senior may qualify for Family Planning services only, which determined by the ISD</a:t>
            </a:r>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6</a:t>
            </a:fld>
            <a:endParaRPr lang="en-US" dirty="0"/>
          </a:p>
        </p:txBody>
      </p:sp>
    </p:spTree>
    <p:extLst>
      <p:ext uri="{BB962C8B-B14F-4D97-AF65-F5344CB8AC3E}">
        <p14:creationId xmlns:p14="http://schemas.microsoft.com/office/powerpoint/2010/main" val="3419941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2A176F-EC07-46F2-BAA7-091E2DEA2ECA}" type="slidenum">
              <a:rPr lang="en-US" smtClean="0"/>
              <a:t>8</a:t>
            </a:fld>
            <a:endParaRPr lang="en-US" dirty="0"/>
          </a:p>
        </p:txBody>
      </p:sp>
    </p:spTree>
    <p:extLst>
      <p:ext uri="{BB962C8B-B14F-4D97-AF65-F5344CB8AC3E}">
        <p14:creationId xmlns:p14="http://schemas.microsoft.com/office/powerpoint/2010/main" val="2406918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PROCEDURES THAT REQUIRE A RELATED DIAGNOSIS</a:t>
            </a:r>
            <a:endParaRPr lang="en-US" baseline="0" dirty="0"/>
          </a:p>
        </p:txBody>
      </p:sp>
      <p:sp>
        <p:nvSpPr>
          <p:cNvPr id="4" name="Slide Number Placeholder 3"/>
          <p:cNvSpPr>
            <a:spLocks noGrp="1"/>
          </p:cNvSpPr>
          <p:nvPr>
            <p:ph type="sldNum" sz="quarter" idx="10"/>
          </p:nvPr>
        </p:nvSpPr>
        <p:spPr/>
        <p:txBody>
          <a:bodyPr/>
          <a:lstStyle/>
          <a:p>
            <a:fld id="{662A176F-EC07-46F2-BAA7-091E2DEA2ECA}" type="slidenum">
              <a:rPr lang="en-US" smtClean="0"/>
              <a:t>9</a:t>
            </a:fld>
            <a:endParaRPr lang="en-US" dirty="0"/>
          </a:p>
        </p:txBody>
      </p:sp>
    </p:spTree>
    <p:extLst>
      <p:ext uri="{BB962C8B-B14F-4D97-AF65-F5344CB8AC3E}">
        <p14:creationId xmlns:p14="http://schemas.microsoft.com/office/powerpoint/2010/main" val="956987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62A176F-EC07-46F2-BAA7-091E2DEA2ECA}" type="slidenum">
              <a:rPr lang="en-US" smtClean="0"/>
              <a:t>10</a:t>
            </a:fld>
            <a:endParaRPr lang="en-US" dirty="0"/>
          </a:p>
        </p:txBody>
      </p:sp>
    </p:spTree>
    <p:extLst>
      <p:ext uri="{BB962C8B-B14F-4D97-AF65-F5344CB8AC3E}">
        <p14:creationId xmlns:p14="http://schemas.microsoft.com/office/powerpoint/2010/main" val="956987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Dx Codes may change from time to time. A FFS Medicaid Provider Relations Specialist may help validate dx codes for the Family Planning program. However, Specialist can not tell you which procedure code or dx code to use. See resources at the end of this presentation for more information. </a:t>
            </a:r>
          </a:p>
        </p:txBody>
      </p:sp>
      <p:sp>
        <p:nvSpPr>
          <p:cNvPr id="4" name="Slide Number Placeholder 3"/>
          <p:cNvSpPr>
            <a:spLocks noGrp="1"/>
          </p:cNvSpPr>
          <p:nvPr>
            <p:ph type="sldNum" sz="quarter" idx="10"/>
          </p:nvPr>
        </p:nvSpPr>
        <p:spPr/>
        <p:txBody>
          <a:bodyPr/>
          <a:lstStyle/>
          <a:p>
            <a:fld id="{662A176F-EC07-46F2-BAA7-091E2DEA2ECA}" type="slidenum">
              <a:rPr lang="en-US" smtClean="0"/>
              <a:t>11</a:t>
            </a:fld>
            <a:endParaRPr lang="en-US" dirty="0"/>
          </a:p>
        </p:txBody>
      </p:sp>
    </p:spTree>
    <p:extLst>
      <p:ext uri="{BB962C8B-B14F-4D97-AF65-F5344CB8AC3E}">
        <p14:creationId xmlns:p14="http://schemas.microsoft.com/office/powerpoint/2010/main" val="956987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endParaRPr lang="en-US" dirty="0"/>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744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744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744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744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rgbClr val="2744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528456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extLst>
      <p:ext uri="{BB962C8B-B14F-4D97-AF65-F5344CB8AC3E}">
        <p14:creationId xmlns:p14="http://schemas.microsoft.com/office/powerpoint/2010/main" val="25724692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609683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1641220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37224876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dirty="0"/>
              <a:t>February 22, 2018</a:t>
            </a:r>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3075002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463010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February 22, 2018</a:t>
            </a:r>
          </a:p>
        </p:txBody>
      </p:sp>
      <p:sp>
        <p:nvSpPr>
          <p:cNvPr id="4" name="Footer Placeholder 3"/>
          <p:cNvSpPr>
            <a:spLocks noGrp="1"/>
          </p:cNvSpPr>
          <p:nvPr>
            <p:ph type="ftr" sz="quarter" idx="11"/>
          </p:nvPr>
        </p:nvSpPr>
        <p:spPr/>
        <p:txBody>
          <a:bodyPr/>
          <a:lstStyle/>
          <a:p>
            <a:r>
              <a:rPr lang="en-US" dirty="0"/>
              <a:t>Emergency Medical Services for Aliens (EMSA)</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7224869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7027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51304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endParaRPr lang="en-US" dirty="0"/>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32898801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extLst>
      <p:ext uri="{BB962C8B-B14F-4D97-AF65-F5344CB8AC3E}">
        <p14:creationId xmlns:p14="http://schemas.microsoft.com/office/powerpoint/2010/main" val="35744641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extLst>
      <p:ext uri="{BB962C8B-B14F-4D97-AF65-F5344CB8AC3E}">
        <p14:creationId xmlns:p14="http://schemas.microsoft.com/office/powerpoint/2010/main" val="341223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extLst>
      <p:ext uri="{BB962C8B-B14F-4D97-AF65-F5344CB8AC3E}">
        <p14:creationId xmlns:p14="http://schemas.microsoft.com/office/powerpoint/2010/main" val="41516532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40083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93607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extLst>
      <p:ext uri="{BB962C8B-B14F-4D97-AF65-F5344CB8AC3E}">
        <p14:creationId xmlns:p14="http://schemas.microsoft.com/office/powerpoint/2010/main" val="6535033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February 22, 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Emergency Medical Services for Aliens (EMSA)</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89310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dirty="0">
                <a:solidFill>
                  <a:srgbClr val="141313"/>
                </a:solidFill>
              </a:rPr>
              <a:t>© 2017 Conduent Business Services, LLC. All rights reserved. Conduent and Conduent Agile Star are trademarks of Conduent Business Services, LLC in the United States and/or other countries.</a:t>
            </a:r>
            <a:endParaRPr lang="en-US" sz="900" dirty="0">
              <a:solidFill>
                <a:srgbClr val="141313"/>
              </a:solidFil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extLst>
      <p:ext uri="{BB962C8B-B14F-4D97-AF65-F5344CB8AC3E}">
        <p14:creationId xmlns:p14="http://schemas.microsoft.com/office/powerpoint/2010/main" val="3877473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744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endParaRPr lang="en-US" dirty="0"/>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dirty="0"/>
              <a:t>1/08/2018</a:t>
            </a:r>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1/08/2018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emf"/><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1/08/2018</a:t>
            </a:r>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Family Planning Workshop</a:t>
            </a:r>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userDrawn="1"/>
        </p:nvPicPr>
        <p:blipFill>
          <a:blip r:embed="rId21"/>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Lst>
  <p:hf sldNum="0" hd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February 22, 2018</a:t>
            </a:r>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Emergency Medical Services for Aliens (EMSA)</a:t>
            </a:r>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1"/>
          <a:stretch>
            <a:fillRect/>
          </a:stretch>
        </p:blipFill>
        <p:spPr>
          <a:xfrm>
            <a:off x="12533984" y="464601"/>
            <a:ext cx="1529109" cy="394401"/>
          </a:xfrm>
          <a:prstGeom prst="rect">
            <a:avLst/>
          </a:prstGeom>
        </p:spPr>
      </p:pic>
    </p:spTree>
    <p:extLst>
      <p:ext uri="{BB962C8B-B14F-4D97-AF65-F5344CB8AC3E}">
        <p14:creationId xmlns:p14="http://schemas.microsoft.com/office/powerpoint/2010/main" val="17278281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 id="2147483689" r:id="rId19"/>
  </p:sldLayoutIdLst>
  <p:hf hd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41265" y="3594100"/>
            <a:ext cx="5761355" cy="1371600"/>
          </a:xfrm>
        </p:spPr>
        <p:txBody>
          <a:bodyPr/>
          <a:lstStyle/>
          <a:p>
            <a:r>
              <a:rPr lang="en-US" dirty="0"/>
              <a:t>Family Planning Workshop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73200"/>
            <a:ext cx="13581063" cy="330200"/>
          </a:xfrm>
        </p:spPr>
        <p:txBody>
          <a:bodyPr/>
          <a:lstStyle/>
          <a:p>
            <a:r>
              <a:rPr lang="en-US" sz="3200" dirty="0"/>
              <a:t>Approved Family Planning Procedures </a:t>
            </a:r>
            <a:r>
              <a:rPr lang="en-US" sz="3200" i="1" dirty="0"/>
              <a:t>Continued</a:t>
            </a:r>
          </a:p>
        </p:txBody>
      </p:sp>
      <p:sp>
        <p:nvSpPr>
          <p:cNvPr id="3" name="TextBox 2"/>
          <p:cNvSpPr txBox="1"/>
          <p:nvPr/>
        </p:nvSpPr>
        <p:spPr>
          <a:xfrm>
            <a:off x="495300" y="2308265"/>
            <a:ext cx="11295528" cy="492443"/>
          </a:xfrm>
          <a:prstGeom prst="rect">
            <a:avLst/>
          </a:prstGeom>
          <a:noFill/>
        </p:spPr>
        <p:txBody>
          <a:bodyPr wrap="square" rtlCol="0">
            <a:spAutoFit/>
          </a:bodyPr>
          <a:lstStyle/>
          <a:p>
            <a:r>
              <a:rPr lang="en-US" dirty="0"/>
              <a:t>Procedures are always Family Planning: </a:t>
            </a:r>
          </a:p>
        </p:txBody>
      </p:sp>
      <p:graphicFrame>
        <p:nvGraphicFramePr>
          <p:cNvPr id="4" name="Table 3"/>
          <p:cNvGraphicFramePr>
            <a:graphicFrameLocks noGrp="1"/>
          </p:cNvGraphicFramePr>
          <p:nvPr>
            <p:extLst>
              <p:ext uri="{D42A27DB-BD31-4B8C-83A1-F6EECF244321}">
                <p14:modId xmlns:p14="http://schemas.microsoft.com/office/powerpoint/2010/main" val="740069105"/>
              </p:ext>
            </p:extLst>
          </p:nvPr>
        </p:nvGraphicFramePr>
        <p:xfrm>
          <a:off x="990600" y="3048008"/>
          <a:ext cx="2425700" cy="4152896"/>
        </p:xfrm>
        <a:graphic>
          <a:graphicData uri="http://schemas.openxmlformats.org/drawingml/2006/table">
            <a:tbl>
              <a:tblPr>
                <a:tableStyleId>{5C22544A-7EE6-4342-B048-85BDC9FD1C3A}</a:tableStyleId>
              </a:tblPr>
              <a:tblGrid>
                <a:gridCol w="1212850">
                  <a:extLst>
                    <a:ext uri="{9D8B030D-6E8A-4147-A177-3AD203B41FA5}">
                      <a16:colId xmlns:a16="http://schemas.microsoft.com/office/drawing/2014/main" val="20000"/>
                    </a:ext>
                  </a:extLst>
                </a:gridCol>
                <a:gridCol w="1212850">
                  <a:extLst>
                    <a:ext uri="{9D8B030D-6E8A-4147-A177-3AD203B41FA5}">
                      <a16:colId xmlns:a16="http://schemas.microsoft.com/office/drawing/2014/main" val="20001"/>
                    </a:ext>
                  </a:extLst>
                </a:gridCol>
              </a:tblGrid>
              <a:tr h="244288">
                <a:tc>
                  <a:txBody>
                    <a:bodyPr/>
                    <a:lstStyle/>
                    <a:p>
                      <a:pPr algn="ctr" fontAlgn="ctr"/>
                      <a:r>
                        <a:rPr lang="en-US" sz="1100" u="none" strike="noStrike" dirty="0">
                          <a:effectLst/>
                        </a:rPr>
                        <a:t>11976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G0123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244288">
                <a:tc>
                  <a:txBody>
                    <a:bodyPr/>
                    <a:lstStyle/>
                    <a:p>
                      <a:pPr algn="ctr" fontAlgn="ctr"/>
                      <a:r>
                        <a:rPr lang="en-US" sz="1100" u="none" strike="noStrike" dirty="0">
                          <a:effectLst/>
                        </a:rPr>
                        <a:t>55250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G0141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244288">
                <a:tc>
                  <a:txBody>
                    <a:bodyPr/>
                    <a:lstStyle/>
                    <a:p>
                      <a:pPr algn="ctr" fontAlgn="ctr"/>
                      <a:r>
                        <a:rPr lang="en-US" sz="1100" u="none" strike="noStrike" dirty="0">
                          <a:effectLst/>
                        </a:rPr>
                        <a:t>57170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G9806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244288">
                <a:tc>
                  <a:txBody>
                    <a:bodyPr/>
                    <a:lstStyle/>
                    <a:p>
                      <a:pPr algn="ctr" fontAlgn="ctr"/>
                      <a:r>
                        <a:rPr lang="en-US" sz="1100" u="none" strike="noStrike" dirty="0">
                          <a:effectLst/>
                        </a:rPr>
                        <a:t>58300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J1050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244288">
                <a:tc>
                  <a:txBody>
                    <a:bodyPr/>
                    <a:lstStyle/>
                    <a:p>
                      <a:pPr algn="ctr" fontAlgn="ctr"/>
                      <a:r>
                        <a:rPr lang="en-US" sz="1100" u="none" strike="noStrike" dirty="0">
                          <a:effectLst/>
                        </a:rPr>
                        <a:t>58565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J7296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244288">
                <a:tc>
                  <a:txBody>
                    <a:bodyPr/>
                    <a:lstStyle/>
                    <a:p>
                      <a:pPr algn="ctr" fontAlgn="ctr"/>
                      <a:r>
                        <a:rPr lang="en-US" sz="1100" u="none" strike="noStrike" dirty="0">
                          <a:effectLst/>
                        </a:rPr>
                        <a:t>58600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J7297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5"/>
                  </a:ext>
                </a:extLst>
              </a:tr>
              <a:tr h="244288">
                <a:tc>
                  <a:txBody>
                    <a:bodyPr/>
                    <a:lstStyle/>
                    <a:p>
                      <a:pPr algn="ctr" fontAlgn="ctr"/>
                      <a:r>
                        <a:rPr lang="en-US" sz="1100" u="none" strike="noStrike" dirty="0">
                          <a:effectLst/>
                        </a:rPr>
                        <a:t>58615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J7298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6"/>
                  </a:ext>
                </a:extLst>
              </a:tr>
              <a:tr h="244288">
                <a:tc>
                  <a:txBody>
                    <a:bodyPr/>
                    <a:lstStyle/>
                    <a:p>
                      <a:pPr algn="ctr" fontAlgn="ctr"/>
                      <a:r>
                        <a:rPr lang="en-US" sz="1100" u="none" strike="noStrike" dirty="0">
                          <a:effectLst/>
                        </a:rPr>
                        <a:t>58670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J7300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7"/>
                  </a:ext>
                </a:extLst>
              </a:tr>
              <a:tr h="244288">
                <a:tc>
                  <a:txBody>
                    <a:bodyPr/>
                    <a:lstStyle/>
                    <a:p>
                      <a:pPr algn="ctr" fontAlgn="ctr"/>
                      <a:r>
                        <a:rPr lang="en-US" sz="1100" u="none" strike="noStrike" dirty="0">
                          <a:effectLst/>
                        </a:rPr>
                        <a:t>74740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J7301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8"/>
                  </a:ext>
                </a:extLst>
              </a:tr>
              <a:tr h="244288">
                <a:tc>
                  <a:txBody>
                    <a:bodyPr/>
                    <a:lstStyle/>
                    <a:p>
                      <a:pPr algn="ctr" fontAlgn="ctr"/>
                      <a:r>
                        <a:rPr lang="en-US" sz="1100" u="none" strike="noStrike" dirty="0">
                          <a:effectLst/>
                        </a:rPr>
                        <a:t>74742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J7303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9"/>
                  </a:ext>
                </a:extLst>
              </a:tr>
              <a:tr h="244288">
                <a:tc>
                  <a:txBody>
                    <a:bodyPr/>
                    <a:lstStyle/>
                    <a:p>
                      <a:pPr algn="ctr" fontAlgn="ctr"/>
                      <a:r>
                        <a:rPr lang="en-US" sz="1100" u="none" strike="noStrike" dirty="0">
                          <a:effectLst/>
                        </a:rPr>
                        <a:t>81025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J7304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0"/>
                  </a:ext>
                </a:extLst>
              </a:tr>
              <a:tr h="244288">
                <a:tc>
                  <a:txBody>
                    <a:bodyPr/>
                    <a:lstStyle/>
                    <a:p>
                      <a:pPr algn="ctr" fontAlgn="ctr"/>
                      <a:r>
                        <a:rPr lang="en-US" sz="1100" u="none" strike="noStrike" dirty="0">
                          <a:effectLst/>
                        </a:rPr>
                        <a:t>82677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J7306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1"/>
                  </a:ext>
                </a:extLst>
              </a:tr>
              <a:tr h="244288">
                <a:tc>
                  <a:txBody>
                    <a:bodyPr/>
                    <a:lstStyle/>
                    <a:p>
                      <a:pPr algn="ctr" fontAlgn="ctr"/>
                      <a:r>
                        <a:rPr lang="en-US" sz="1100" u="none" strike="noStrike" dirty="0">
                          <a:effectLst/>
                        </a:rPr>
                        <a:t>88302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J7307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2"/>
                  </a:ext>
                </a:extLst>
              </a:tr>
              <a:tr h="244288">
                <a:tc>
                  <a:txBody>
                    <a:bodyPr/>
                    <a:lstStyle/>
                    <a:p>
                      <a:pPr algn="ctr" fontAlgn="ctr"/>
                      <a:r>
                        <a:rPr lang="en-US" sz="1100" u="none" strike="noStrike" dirty="0">
                          <a:effectLst/>
                        </a:rPr>
                        <a:t>A4261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J8499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3"/>
                  </a:ext>
                </a:extLst>
              </a:tr>
              <a:tr h="244288">
                <a:tc>
                  <a:txBody>
                    <a:bodyPr/>
                    <a:lstStyle/>
                    <a:p>
                      <a:pPr algn="ctr" fontAlgn="ctr"/>
                      <a:r>
                        <a:rPr lang="en-US" sz="1100" u="none" strike="noStrike" dirty="0">
                          <a:effectLst/>
                        </a:rPr>
                        <a:t>A4264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Q9984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4"/>
                  </a:ext>
                </a:extLst>
              </a:tr>
              <a:tr h="244288">
                <a:tc>
                  <a:txBody>
                    <a:bodyPr/>
                    <a:lstStyle/>
                    <a:p>
                      <a:pPr algn="ctr" fontAlgn="ctr"/>
                      <a:r>
                        <a:rPr lang="en-US" sz="1100" u="none" strike="noStrike" dirty="0">
                          <a:effectLst/>
                        </a:rPr>
                        <a:t>A4266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S4989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5"/>
                  </a:ext>
                </a:extLst>
              </a:tr>
              <a:tr h="244288">
                <a:tc>
                  <a:txBody>
                    <a:bodyPr/>
                    <a:lstStyle/>
                    <a:p>
                      <a:pPr algn="ctr" fontAlgn="ctr"/>
                      <a:r>
                        <a:rPr lang="en-US" sz="1100" u="none" strike="noStrike" dirty="0">
                          <a:effectLst/>
                        </a:rPr>
                        <a:t>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S4993          </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56795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73200"/>
            <a:ext cx="13581063" cy="330200"/>
          </a:xfrm>
        </p:spPr>
        <p:txBody>
          <a:bodyPr/>
          <a:lstStyle/>
          <a:p>
            <a:r>
              <a:rPr lang="en-US" sz="3200" dirty="0"/>
              <a:t>Family Planning ICD-10 Diagnosis Codes</a:t>
            </a:r>
            <a:endParaRPr lang="en-US" sz="3200" i="1" dirty="0"/>
          </a:p>
        </p:txBody>
      </p:sp>
      <p:sp>
        <p:nvSpPr>
          <p:cNvPr id="3" name="TextBox 2"/>
          <p:cNvSpPr txBox="1"/>
          <p:nvPr/>
        </p:nvSpPr>
        <p:spPr>
          <a:xfrm>
            <a:off x="495300" y="2308265"/>
            <a:ext cx="11295528" cy="492443"/>
          </a:xfrm>
          <a:prstGeom prst="rect">
            <a:avLst/>
          </a:prstGeom>
          <a:noFill/>
        </p:spPr>
        <p:txBody>
          <a:bodyPr wrap="square" rtlCol="0">
            <a:spAutoFit/>
          </a:bodyPr>
          <a:lstStyle/>
          <a:p>
            <a:r>
              <a:rPr lang="en-US" dirty="0"/>
              <a:t>The following diagnosis codes are approved for Family Planning : </a:t>
            </a:r>
          </a:p>
        </p:txBody>
      </p:sp>
      <p:graphicFrame>
        <p:nvGraphicFramePr>
          <p:cNvPr id="9" name="Table 8"/>
          <p:cNvGraphicFramePr>
            <a:graphicFrameLocks noGrp="1"/>
          </p:cNvGraphicFramePr>
          <p:nvPr>
            <p:extLst>
              <p:ext uri="{D42A27DB-BD31-4B8C-83A1-F6EECF244321}">
                <p14:modId xmlns:p14="http://schemas.microsoft.com/office/powerpoint/2010/main" val="1961644637"/>
              </p:ext>
            </p:extLst>
          </p:nvPr>
        </p:nvGraphicFramePr>
        <p:xfrm>
          <a:off x="3079750"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A54.24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A54.29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A54.30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A54.31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A54.32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A54.33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A54.39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A54.40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A54.41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A54.42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A54.43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A54.49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A54.5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A54.6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A54.81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A54.82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A54.83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A54.84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A54.85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A54.86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A54.89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A54.9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279590879"/>
              </p:ext>
            </p:extLst>
          </p:nvPr>
        </p:nvGraphicFramePr>
        <p:xfrm>
          <a:off x="869950" y="3052803"/>
          <a:ext cx="1104900" cy="4177665"/>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0">
                <a:tc>
                  <a:txBody>
                    <a:bodyPr/>
                    <a:lstStyle/>
                    <a:p>
                      <a:pPr algn="ctr" fontAlgn="ctr"/>
                      <a:r>
                        <a:rPr lang="en-US" sz="1100" u="none" strike="noStrike" dirty="0">
                          <a:effectLst/>
                        </a:rPr>
                        <a:t>N83.0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N83.00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N83.01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N83.02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N83.1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N83.10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N83.11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N83.12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N83.20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N83.201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N83.202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N83.209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N83.29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N83.291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N83.292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N83.299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T83.3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T83.31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Z30.015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Z30.016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Z30.017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Z30.44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887895901"/>
              </p:ext>
            </p:extLst>
          </p:nvPr>
        </p:nvGraphicFramePr>
        <p:xfrm>
          <a:off x="1974850"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Z30.45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Z30.46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Z11.4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A51.0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A51.1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A51.2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A51.3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A51.31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A51.32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A51.39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A51.49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A51.5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A51.9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A54.00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A54.01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A54.02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A54.03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A54.09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A54.1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A54.21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A54.22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A54.23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135791479"/>
              </p:ext>
            </p:extLst>
          </p:nvPr>
        </p:nvGraphicFramePr>
        <p:xfrm>
          <a:off x="472077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A54.9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A55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A56.00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A56.01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A56.02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A56.09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A56.11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A56.19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A56.2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A56.3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A56.4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A56.8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A57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A58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A59.00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A59.01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A59.02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A59.03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A59.09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A59.8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A59.9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A60.00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336302794"/>
              </p:ext>
            </p:extLst>
          </p:nvPr>
        </p:nvGraphicFramePr>
        <p:xfrm>
          <a:off x="583202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A60.01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A60.02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A60.03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A60.04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A60.09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A60.1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A60.9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A63.0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A63.8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A64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A65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A74.0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A74.81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A74.89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A74.9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B00.1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B00.2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B00.3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B00.4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B00.50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B00.51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B00.52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260216318"/>
              </p:ext>
            </p:extLst>
          </p:nvPr>
        </p:nvGraphicFramePr>
        <p:xfrm>
          <a:off x="693692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B00.53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B00.59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B00.7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B00.81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B00.82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B00.89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B00.9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B02.0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B02.1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B02.21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B02.22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B02.23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B02.24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B02.29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B02.30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B02.31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B02.32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B02.33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B02.34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B02.39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B02.7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B02.8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27123123"/>
              </p:ext>
            </p:extLst>
          </p:nvPr>
        </p:nvGraphicFramePr>
        <p:xfrm>
          <a:off x="859790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B02.9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B07.8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B07.9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B08.1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B08.20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B08.21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B08.22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B10.01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B10.09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B10.81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B10.82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B10.89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B15.9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B16.1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B16.9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B17.0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B17.10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B17.8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B17.9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B18.0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B18.1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B18.2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172358072"/>
              </p:ext>
            </p:extLst>
          </p:nvPr>
        </p:nvGraphicFramePr>
        <p:xfrm>
          <a:off x="970280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B18.8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B18.9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B19.10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B19.20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B19.9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B27.00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B27.01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B27.02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B27.09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B37.0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B37.2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B37.3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B37.41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B37.42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B37.49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B37.83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B85.0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B85.1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B85.2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B85.3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B85.4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B86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491544764"/>
              </p:ext>
            </p:extLst>
          </p:nvPr>
        </p:nvGraphicFramePr>
        <p:xfrm>
          <a:off x="10807701" y="305470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B97.7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E28.310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E28.319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G43.821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G43.829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G43.831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G43.839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G43.901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N34.1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N34.2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N36.9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N39.0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N70.01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N70.02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N70.03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N70.11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N70.12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N70.13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N70.91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N70.92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N70.93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N71.0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616805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73200"/>
            <a:ext cx="13581063" cy="330200"/>
          </a:xfrm>
        </p:spPr>
        <p:txBody>
          <a:bodyPr/>
          <a:lstStyle/>
          <a:p>
            <a:r>
              <a:rPr lang="en-US" sz="3200" dirty="0"/>
              <a:t>Family Planning ICD-10 Diagnosis Codes </a:t>
            </a:r>
            <a:r>
              <a:rPr lang="en-US" sz="3200" i="1" dirty="0"/>
              <a:t>Continued</a:t>
            </a:r>
          </a:p>
        </p:txBody>
      </p:sp>
      <p:sp>
        <p:nvSpPr>
          <p:cNvPr id="3" name="TextBox 2"/>
          <p:cNvSpPr txBox="1"/>
          <p:nvPr/>
        </p:nvSpPr>
        <p:spPr>
          <a:xfrm>
            <a:off x="495300" y="2308265"/>
            <a:ext cx="11295528" cy="492443"/>
          </a:xfrm>
          <a:prstGeom prst="rect">
            <a:avLst/>
          </a:prstGeom>
          <a:noFill/>
        </p:spPr>
        <p:txBody>
          <a:bodyPr wrap="square" rtlCol="0">
            <a:spAutoFit/>
          </a:bodyPr>
          <a:lstStyle/>
          <a:p>
            <a:r>
              <a:rPr lang="en-US" dirty="0"/>
              <a:t>The following diagnosis codes are approved for Family Planning : </a:t>
            </a:r>
          </a:p>
        </p:txBody>
      </p:sp>
      <p:graphicFrame>
        <p:nvGraphicFramePr>
          <p:cNvPr id="19" name="Table 18"/>
          <p:cNvGraphicFramePr>
            <a:graphicFrameLocks noGrp="1"/>
          </p:cNvGraphicFramePr>
          <p:nvPr>
            <p:extLst>
              <p:ext uri="{D42A27DB-BD31-4B8C-83A1-F6EECF244321}">
                <p14:modId xmlns:p14="http://schemas.microsoft.com/office/powerpoint/2010/main" val="2625949714"/>
              </p:ext>
            </p:extLst>
          </p:nvPr>
        </p:nvGraphicFramePr>
        <p:xfrm>
          <a:off x="846364" y="318423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N71.1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N71.9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N72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N73.0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N73.1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N73.2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N73.3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N73.4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N73.5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N73.6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N73.8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N73.9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N74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N75.0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N75.1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N75.8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N75.9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N76.0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N76.1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N76.2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N76.3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N76.4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930854392"/>
              </p:ext>
            </p:extLst>
          </p:nvPr>
        </p:nvGraphicFramePr>
        <p:xfrm>
          <a:off x="1951264" y="318423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N83.6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N83.8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N83.9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N84.0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N84.1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N84.2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N84.3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N84.8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N84.9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N87.0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N87.1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N87.9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N88.8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N89.0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N89.1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N89.3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N89.8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N90.3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N90.7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N90.89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N90.9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N91.0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91381673"/>
              </p:ext>
            </p:extLst>
          </p:nvPr>
        </p:nvGraphicFramePr>
        <p:xfrm>
          <a:off x="3056164" y="3184238"/>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N91.1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N91.2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N91.3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N91.4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N91.5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N92.0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N92.1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N92.2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N92.3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N92.4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N92.5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N92.6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N93.0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N93.8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N93.9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N94.4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N94.5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N94.6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O72.2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R85.610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R85.611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R85.612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80861185"/>
              </p:ext>
            </p:extLst>
          </p:nvPr>
        </p:nvGraphicFramePr>
        <p:xfrm>
          <a:off x="4741636" y="3172803"/>
          <a:ext cx="1104900" cy="4216949"/>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R85.613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216449">
                <a:tc>
                  <a:txBody>
                    <a:bodyPr/>
                    <a:lstStyle/>
                    <a:p>
                      <a:pPr algn="ctr" fontAlgn="ctr"/>
                      <a:r>
                        <a:rPr lang="en-US" sz="1100" u="none" strike="noStrike" dirty="0">
                          <a:effectLst/>
                        </a:rPr>
                        <a:t>R85.614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R85.615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R85.616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R85.618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R85.619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R85.81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R85.82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R87.610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R87.611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R87.612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R87.613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R87.614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R87.615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R87.616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R87.618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R87.619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R87.620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R87.621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R87.622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R87.623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R87.624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16157885"/>
              </p:ext>
            </p:extLst>
          </p:nvPr>
        </p:nvGraphicFramePr>
        <p:xfrm>
          <a:off x="5846536" y="3172803"/>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R87.625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R87.628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R87.629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R87.69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R87.7</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R87.810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R87.811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R87.820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R87.821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R87.89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R87.9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T83.31XA</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T83.31XD</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T83.31XS</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T83.32XA</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T83.32XD</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T83.32XS</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T83.39XA</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T83.39XD</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T83.39XS</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Z00.00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Z00.01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81703018"/>
              </p:ext>
            </p:extLst>
          </p:nvPr>
        </p:nvGraphicFramePr>
        <p:xfrm>
          <a:off x="6951436" y="3172803"/>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Z00.8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Z01.411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Z01.419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Z01.42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Z01.89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Z11.3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Z11.51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Z11.59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Z11.6</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Z11.8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Z12.31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Z12.4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Z13.89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Z20.2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Z22.4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Z22.50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Z22.51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Z22.52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Z22.59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Z23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Z30.011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Z30.012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11373565"/>
              </p:ext>
            </p:extLst>
          </p:nvPr>
        </p:nvGraphicFramePr>
        <p:xfrm>
          <a:off x="8653236" y="3172803"/>
          <a:ext cx="1104900" cy="419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Z30.013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Z30.014</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Z30.018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Z30.019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Z30.02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Z30.09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Z30.2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Z30.40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Z30.41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Z30.42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Z30.430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Z30.431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Z30.432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Z30.433</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Z30.49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Z30.8</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Z30.9</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Z31.82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Z32.00</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Z32.01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Z32.02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0"/>
                  </a:ext>
                </a:extLst>
              </a:tr>
              <a:tr h="190500">
                <a:tc>
                  <a:txBody>
                    <a:bodyPr/>
                    <a:lstStyle/>
                    <a:p>
                      <a:pPr algn="ctr" fontAlgn="ctr"/>
                      <a:r>
                        <a:rPr lang="en-US" sz="1100" u="none" strike="noStrike" dirty="0">
                          <a:effectLst/>
                        </a:rPr>
                        <a:t>Z97.5</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21"/>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477605723"/>
              </p:ext>
            </p:extLst>
          </p:nvPr>
        </p:nvGraphicFramePr>
        <p:xfrm>
          <a:off x="9758136" y="3172803"/>
          <a:ext cx="1104900" cy="38100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tblGrid>
              <a:tr h="190500">
                <a:tc>
                  <a:txBody>
                    <a:bodyPr/>
                    <a:lstStyle/>
                    <a:p>
                      <a:pPr algn="ctr" fontAlgn="ctr"/>
                      <a:r>
                        <a:rPr lang="en-US" sz="1100" u="none" strike="noStrike" dirty="0">
                          <a:effectLst/>
                        </a:rPr>
                        <a:t>Z98.51</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Z98.52</a:t>
                      </a:r>
                      <a:endParaRPr lang="en-U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59486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397000"/>
            <a:ext cx="13581063" cy="800100"/>
          </a:xfrm>
        </p:spPr>
        <p:txBody>
          <a:bodyPr/>
          <a:lstStyle/>
          <a:p>
            <a:r>
              <a:rPr lang="en-US" sz="3200" dirty="0"/>
              <a:t>Approved Family Planning Revenue Code List</a:t>
            </a:r>
            <a:endParaRPr lang="en-US" sz="3200" i="1" dirty="0"/>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graphicFrame>
        <p:nvGraphicFramePr>
          <p:cNvPr id="5" name="Table 4"/>
          <p:cNvGraphicFramePr>
            <a:graphicFrameLocks noGrp="1"/>
          </p:cNvGraphicFramePr>
          <p:nvPr>
            <p:extLst>
              <p:ext uri="{D42A27DB-BD31-4B8C-83A1-F6EECF244321}">
                <p14:modId xmlns:p14="http://schemas.microsoft.com/office/powerpoint/2010/main" val="697431709"/>
              </p:ext>
            </p:extLst>
          </p:nvPr>
        </p:nvGraphicFramePr>
        <p:xfrm>
          <a:off x="831850" y="2459038"/>
          <a:ext cx="5721350" cy="4737340"/>
        </p:xfrm>
        <a:graphic>
          <a:graphicData uri="http://schemas.openxmlformats.org/drawingml/2006/table">
            <a:tbl>
              <a:tblPr>
                <a:tableStyleId>{5C22544A-7EE6-4342-B048-85BDC9FD1C3A}</a:tableStyleId>
              </a:tblPr>
              <a:tblGrid>
                <a:gridCol w="4201446">
                  <a:extLst>
                    <a:ext uri="{9D8B030D-6E8A-4147-A177-3AD203B41FA5}">
                      <a16:colId xmlns:a16="http://schemas.microsoft.com/office/drawing/2014/main" val="20000"/>
                    </a:ext>
                  </a:extLst>
                </a:gridCol>
                <a:gridCol w="1519904">
                  <a:extLst>
                    <a:ext uri="{9D8B030D-6E8A-4147-A177-3AD203B41FA5}">
                      <a16:colId xmlns:a16="http://schemas.microsoft.com/office/drawing/2014/main" val="20001"/>
                    </a:ext>
                  </a:extLst>
                </a:gridCol>
              </a:tblGrid>
              <a:tr h="221570">
                <a:tc>
                  <a:txBody>
                    <a:bodyPr/>
                    <a:lstStyle/>
                    <a:p>
                      <a:pPr algn="l" fontAlgn="ctr"/>
                      <a:r>
                        <a:rPr lang="en-US" sz="1100" b="1" u="none" strike="noStrike" dirty="0">
                          <a:effectLst/>
                        </a:rPr>
                        <a:t>REVENUE CODE DESCRIPTION</a:t>
                      </a:r>
                      <a:endParaRPr lang="en-US" sz="1100" b="1" i="1" u="none" strike="noStrike" dirty="0">
                        <a:solidFill>
                          <a:srgbClr val="000000"/>
                        </a:solidFill>
                        <a:effectLst/>
                        <a:latin typeface="Arial"/>
                      </a:endParaRPr>
                    </a:p>
                  </a:txBody>
                  <a:tcPr marL="9525" marR="9525" marT="9525" marB="0" anchor="ctr"/>
                </a:tc>
                <a:tc>
                  <a:txBody>
                    <a:bodyPr/>
                    <a:lstStyle/>
                    <a:p>
                      <a:pPr algn="ctr" fontAlgn="ctr"/>
                      <a:r>
                        <a:rPr lang="en-US" sz="1100" b="1" u="none" strike="noStrike" dirty="0">
                          <a:effectLst/>
                        </a:rPr>
                        <a:t>REVENUE CODE</a:t>
                      </a:r>
                      <a:endParaRPr lang="en-US" sz="1100" b="1" i="1"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221570">
                <a:tc>
                  <a:txBody>
                    <a:bodyPr/>
                    <a:lstStyle/>
                    <a:p>
                      <a:pPr algn="l" fontAlgn="ctr"/>
                      <a:r>
                        <a:rPr lang="en-US" sz="1100" u="none" strike="noStrike" dirty="0">
                          <a:effectLst/>
                        </a:rPr>
                        <a:t>PHARMACY -  GENERAL CLASSIFICATION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250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221570">
                <a:tc>
                  <a:txBody>
                    <a:bodyPr/>
                    <a:lstStyle/>
                    <a:p>
                      <a:pPr algn="l" fontAlgn="ctr"/>
                      <a:r>
                        <a:rPr lang="en-US" sz="1100" u="none" strike="noStrike" dirty="0">
                          <a:effectLst/>
                        </a:rPr>
                        <a:t>PHARMACY -  IV SOLUTIONS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258</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221570">
                <a:tc>
                  <a:txBody>
                    <a:bodyPr/>
                    <a:lstStyle/>
                    <a:p>
                      <a:pPr algn="l" fontAlgn="ctr"/>
                      <a:r>
                        <a:rPr lang="en-US" sz="1100" u="none" strike="noStrike" dirty="0">
                          <a:effectLst/>
                        </a:rPr>
                        <a:t>IV THERAPY -  GENERAL CLASSIFICATION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260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221570">
                <a:tc>
                  <a:txBody>
                    <a:bodyPr/>
                    <a:lstStyle/>
                    <a:p>
                      <a:pPr algn="l" fontAlgn="ctr"/>
                      <a:r>
                        <a:rPr lang="en-US" sz="1100" u="none" strike="noStrike" dirty="0">
                          <a:effectLst/>
                        </a:rPr>
                        <a:t>MEDICAL/SURGICAL SUPPLIES AND DEVICES</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270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221570">
                <a:tc>
                  <a:txBody>
                    <a:bodyPr/>
                    <a:lstStyle/>
                    <a:p>
                      <a:pPr algn="l" fontAlgn="ctr"/>
                      <a:r>
                        <a:rPr lang="en-US" sz="1100" u="none" strike="noStrike" dirty="0">
                          <a:effectLst/>
                        </a:rPr>
                        <a:t>MEDICAL/SURGICAL SUPPLIES &amp; DEVICES – NO</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271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5"/>
                  </a:ext>
                </a:extLst>
              </a:tr>
              <a:tr h="221570">
                <a:tc>
                  <a:txBody>
                    <a:bodyPr/>
                    <a:lstStyle/>
                    <a:p>
                      <a:pPr algn="l" fontAlgn="ctr"/>
                      <a:r>
                        <a:rPr lang="en-US" sz="1100" u="none" strike="noStrike" dirty="0">
                          <a:effectLst/>
                        </a:rPr>
                        <a:t>MEDICAL/SURGICAL SUPPLIES AND DEVICES</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272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6"/>
                  </a:ext>
                </a:extLst>
              </a:tr>
              <a:tr h="305940">
                <a:tc>
                  <a:txBody>
                    <a:bodyPr/>
                    <a:lstStyle/>
                    <a:p>
                      <a:pPr algn="l" fontAlgn="ctr"/>
                      <a:r>
                        <a:rPr lang="en-US" sz="1100" u="none" strike="noStrike" dirty="0">
                          <a:effectLst/>
                        </a:rPr>
                        <a:t>ANESTHESIA -  GENERAL CLASSIFICATION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370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7"/>
                  </a:ext>
                </a:extLst>
              </a:tr>
              <a:tr h="221570">
                <a:tc>
                  <a:txBody>
                    <a:bodyPr/>
                    <a:lstStyle/>
                    <a:p>
                      <a:pPr algn="l" fontAlgn="ctr"/>
                      <a:r>
                        <a:rPr lang="en-US" sz="1100" u="none" strike="noStrike" dirty="0">
                          <a:effectLst/>
                        </a:rPr>
                        <a:t>CLINIC -  GENERAL CLASSIFICATION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8"/>
                  </a:ext>
                </a:extLst>
              </a:tr>
              <a:tr h="221570">
                <a:tc>
                  <a:txBody>
                    <a:bodyPr/>
                    <a:lstStyle/>
                    <a:p>
                      <a:pPr algn="l" fontAlgn="ctr"/>
                      <a:r>
                        <a:rPr lang="en-US" sz="1100" u="none" strike="noStrike" dirty="0">
                          <a:effectLst/>
                        </a:rPr>
                        <a:t>CLINIC - PSYCHIATRIC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9"/>
                  </a:ext>
                </a:extLst>
              </a:tr>
              <a:tr h="221570">
                <a:tc>
                  <a:txBody>
                    <a:bodyPr/>
                    <a:lstStyle/>
                    <a:p>
                      <a:pPr algn="l" fontAlgn="ctr"/>
                      <a:r>
                        <a:rPr lang="en-US" sz="1100" u="none" strike="noStrike" dirty="0">
                          <a:effectLst/>
                        </a:rPr>
                        <a:t>CLINIC - OB-GYN CLINIC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0"/>
                  </a:ext>
                </a:extLst>
              </a:tr>
              <a:tr h="221570">
                <a:tc>
                  <a:txBody>
                    <a:bodyPr/>
                    <a:lstStyle/>
                    <a:p>
                      <a:pPr algn="l" fontAlgn="ctr"/>
                      <a:r>
                        <a:rPr lang="en-US" sz="1100" u="none" strike="noStrike" dirty="0">
                          <a:effectLst/>
                        </a:rPr>
                        <a:t>CLINIC - PEDIATRIC CLINIC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1"/>
                  </a:ext>
                </a:extLst>
              </a:tr>
              <a:tr h="221570">
                <a:tc>
                  <a:txBody>
                    <a:bodyPr/>
                    <a:lstStyle/>
                    <a:p>
                      <a:pPr algn="l" fontAlgn="ctr"/>
                      <a:r>
                        <a:rPr lang="en-US" sz="1100" u="none" strike="noStrike" dirty="0">
                          <a:effectLst/>
                        </a:rPr>
                        <a:t>CLINIC - URGENT CARE CLINIC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2"/>
                  </a:ext>
                </a:extLst>
              </a:tr>
              <a:tr h="221570">
                <a:tc>
                  <a:txBody>
                    <a:bodyPr/>
                    <a:lstStyle/>
                    <a:p>
                      <a:pPr algn="l" fontAlgn="ctr"/>
                      <a:r>
                        <a:rPr lang="en-US" sz="1100" u="none" strike="noStrike" dirty="0">
                          <a:effectLst/>
                        </a:rPr>
                        <a:t>CLINIC - OTHER CLINIC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519</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3"/>
                  </a:ext>
                </a:extLst>
              </a:tr>
              <a:tr h="221570">
                <a:tc>
                  <a:txBody>
                    <a:bodyPr/>
                    <a:lstStyle/>
                    <a:p>
                      <a:pPr algn="l" fontAlgn="ctr"/>
                      <a:r>
                        <a:rPr lang="en-US" sz="1100" u="none" strike="noStrike" dirty="0">
                          <a:effectLst/>
                        </a:rPr>
                        <a:t>FREE STANDING CLINIC - GENERAL CLASSIFIC</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520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4"/>
                  </a:ext>
                </a:extLst>
              </a:tr>
              <a:tr h="221570">
                <a:tc>
                  <a:txBody>
                    <a:bodyPr/>
                    <a:lstStyle/>
                    <a:p>
                      <a:pPr algn="l" fontAlgn="ctr"/>
                      <a:r>
                        <a:rPr lang="en-US" sz="1100" u="none" strike="noStrike" dirty="0">
                          <a:effectLst/>
                        </a:rPr>
                        <a:t>FREE STANDING CLINIC - RURAL HEALTH (CLI</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521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5"/>
                  </a:ext>
                </a:extLst>
              </a:tr>
              <a:tr h="221570">
                <a:tc>
                  <a:txBody>
                    <a:bodyPr/>
                    <a:lstStyle/>
                    <a:p>
                      <a:pPr algn="l" fontAlgn="ctr"/>
                      <a:r>
                        <a:rPr lang="en-US" sz="1100" u="none" strike="noStrike" dirty="0">
                          <a:effectLst/>
                        </a:rPr>
                        <a:t>FREE STANDING CLINIC - OTHER FREE-STANDI</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529</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6"/>
                  </a:ext>
                </a:extLst>
              </a:tr>
              <a:tr h="221570">
                <a:tc>
                  <a:txBody>
                    <a:bodyPr/>
                    <a:lstStyle/>
                    <a:p>
                      <a:pPr algn="l" fontAlgn="ctr"/>
                      <a:r>
                        <a:rPr lang="en-US" sz="1100" u="none" strike="noStrike" dirty="0">
                          <a:effectLst/>
                        </a:rPr>
                        <a:t>DRUGS REQ SPECIFIC IDENT-DRUGS REQ DETAI</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636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7"/>
                  </a:ext>
                </a:extLst>
              </a:tr>
              <a:tr h="221570">
                <a:tc>
                  <a:txBody>
                    <a:bodyPr/>
                    <a:lstStyle/>
                    <a:p>
                      <a:pPr algn="l" fontAlgn="ctr"/>
                      <a:r>
                        <a:rPr lang="en-US" sz="1100" u="none" strike="noStrike" dirty="0">
                          <a:effectLst/>
                        </a:rPr>
                        <a:t>RECOVERY ROOM - GENERAL CLASSIFICATION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710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8"/>
                  </a:ext>
                </a:extLst>
              </a:tr>
              <a:tr h="221570">
                <a:tc>
                  <a:txBody>
                    <a:bodyPr/>
                    <a:lstStyle/>
                    <a:p>
                      <a:pPr algn="l" fontAlgn="ctr"/>
                      <a:r>
                        <a:rPr lang="en-US" sz="1100" u="none" strike="noStrike" dirty="0">
                          <a:effectLst/>
                        </a:rPr>
                        <a:t>OBSERVATION ROOM                        </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9"/>
                  </a:ext>
                </a:extLst>
              </a:tr>
              <a:tr h="221570">
                <a:tc>
                  <a:txBody>
                    <a:bodyPr/>
                    <a:lstStyle/>
                    <a:p>
                      <a:pPr algn="l" fontAlgn="ctr"/>
                      <a:r>
                        <a:rPr lang="en-US" sz="1100" u="none" strike="noStrike" dirty="0">
                          <a:effectLst/>
                        </a:rPr>
                        <a:t>OTHER DIAGNOSTIC SERVICES - PREGNANCY TEST</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925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036482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72791" y="3424238"/>
            <a:ext cx="9690174" cy="1371600"/>
          </a:xfrm>
          <a:solidFill>
            <a:schemeClr val="bg1"/>
          </a:solidFill>
        </p:spPr>
        <p:txBody>
          <a:bodyPr/>
          <a:lstStyle/>
          <a:p>
            <a:r>
              <a:rPr lang="en-US" dirty="0"/>
              <a:t>Family Planning Non-Covered Services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291016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181100"/>
            <a:ext cx="13581063" cy="622300"/>
          </a:xfrm>
        </p:spPr>
        <p:txBody>
          <a:bodyPr/>
          <a:lstStyle/>
          <a:p>
            <a:r>
              <a:rPr lang="en-US" sz="3200" dirty="0"/>
              <a:t>029 – Service not Family Planning Related </a:t>
            </a:r>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p:txBody>
          <a:bodyPr/>
          <a:lstStyle/>
          <a:p>
            <a:r>
              <a:rPr lang="en-US" sz="2400" dirty="0">
                <a:solidFill>
                  <a:schemeClr val="tx1"/>
                </a:solidFill>
              </a:rPr>
              <a:t>Why does this denial occur when the service was actually for Family Planning?</a:t>
            </a:r>
          </a:p>
          <a:p>
            <a:r>
              <a:rPr lang="en-US" dirty="0">
                <a:solidFill>
                  <a:schemeClr val="tx1"/>
                </a:solidFill>
              </a:rPr>
              <a:t>Use of a procedure code, diagnosis code, or revenue code not related to family planning will result in the denial of a line or the entire claim. If you feel that the denial is not justified, confirm that the claim was submitted correctly. Review for accuracy of coding – procedure codes, diagnosis codes, and revenue codes. If errors are found, correct the claim and resubmit using a reconsideration form with a clear explanation of why the claim is being resubmitted. Include the transaction control number (TCN) of the denied claim to avoid a timely filing denial. Do not bill the client for services that are denied due to administrative error.</a:t>
            </a:r>
            <a:endParaRPr lang="en-US" strike="sngStrike" dirty="0">
              <a:solidFill>
                <a:schemeClr val="tx1"/>
              </a:solidFill>
            </a:endParaRPr>
          </a:p>
          <a:p>
            <a:endParaRPr lang="en-US" dirty="0"/>
          </a:p>
        </p:txBody>
      </p:sp>
    </p:spTree>
    <p:extLst>
      <p:ext uri="{BB962C8B-B14F-4D97-AF65-F5344CB8AC3E}">
        <p14:creationId xmlns:p14="http://schemas.microsoft.com/office/powerpoint/2010/main" val="2268312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72790" y="3424238"/>
            <a:ext cx="8733163" cy="1371600"/>
          </a:xfrm>
          <a:solidFill>
            <a:schemeClr val="bg1"/>
          </a:solidFill>
        </p:spPr>
        <p:txBody>
          <a:bodyPr/>
          <a:lstStyle/>
          <a:p>
            <a:r>
              <a:rPr lang="en-US" dirty="0"/>
              <a:t>Family Planning Scenarios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716377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257300"/>
            <a:ext cx="13581063" cy="546100"/>
          </a:xfrm>
        </p:spPr>
        <p:txBody>
          <a:bodyPr/>
          <a:lstStyle/>
          <a:p>
            <a:r>
              <a:rPr lang="en-US" sz="3200" dirty="0"/>
              <a:t>029 - Family Planning Medicaid</a:t>
            </a:r>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a:xfrm>
            <a:off x="520699" y="2451100"/>
            <a:ext cx="13542393" cy="3860800"/>
          </a:xfrm>
        </p:spPr>
        <p:txBody>
          <a:bodyPr/>
          <a:lstStyle/>
          <a:p>
            <a:r>
              <a:rPr lang="en-US" sz="2400" b="1" dirty="0"/>
              <a:t>Scenario 1:</a:t>
            </a:r>
          </a:p>
          <a:p>
            <a:r>
              <a:rPr lang="en-US" dirty="0"/>
              <a:t>What if the client develops a condition that needs treatment that is directly related to a family planning procedure, such as a post-operative infection after sterilization, or an abnormal pap; is that covered?</a:t>
            </a:r>
          </a:p>
          <a:p>
            <a:endParaRPr lang="en-US" dirty="0"/>
          </a:p>
        </p:txBody>
      </p:sp>
    </p:spTree>
    <p:extLst>
      <p:ext uri="{BB962C8B-B14F-4D97-AF65-F5344CB8AC3E}">
        <p14:creationId xmlns:p14="http://schemas.microsoft.com/office/powerpoint/2010/main" val="2268312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168400"/>
            <a:ext cx="13581063" cy="635000"/>
          </a:xfrm>
        </p:spPr>
        <p:txBody>
          <a:bodyPr/>
          <a:lstStyle/>
          <a:p>
            <a:r>
              <a:rPr lang="en-US" sz="3200" dirty="0"/>
              <a:t>029 - Family Planning Medicaid</a:t>
            </a:r>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a:xfrm>
            <a:off x="520699" y="2082800"/>
            <a:ext cx="13542393" cy="5194300"/>
          </a:xfrm>
        </p:spPr>
        <p:txBody>
          <a:bodyPr/>
          <a:lstStyle/>
          <a:p>
            <a:r>
              <a:rPr lang="en-US" sz="2400" b="1" dirty="0">
                <a:solidFill>
                  <a:schemeClr val="tx1"/>
                </a:solidFill>
              </a:rPr>
              <a:t>Response:</a:t>
            </a:r>
          </a:p>
          <a:p>
            <a:r>
              <a:rPr lang="en-US" dirty="0">
                <a:solidFill>
                  <a:schemeClr val="tx1"/>
                </a:solidFill>
              </a:rPr>
              <a:t>In these cases, submit the claim to Conduent and if denied, a letter of appeal must be sent to the Medical Assistance Division (MAD). Attach the medical records, doctors' notes, and other medical documentation required to support coverage of the medical service. The Medical Assistance Division evaluates these claims on a case-by-case basis.  The letter and required documents must be sent to the following address:</a:t>
            </a:r>
          </a:p>
          <a:p>
            <a:pPr algn="ctr"/>
            <a:r>
              <a:rPr lang="en-US" b="1" dirty="0">
                <a:solidFill>
                  <a:schemeClr val="tx1"/>
                </a:solidFill>
              </a:rPr>
              <a:t>MAD</a:t>
            </a:r>
            <a:br>
              <a:rPr lang="en-US" b="1" dirty="0">
                <a:solidFill>
                  <a:schemeClr val="tx1"/>
                </a:solidFill>
              </a:rPr>
            </a:br>
            <a:r>
              <a:rPr lang="en-US" b="1" dirty="0">
                <a:solidFill>
                  <a:schemeClr val="tx1"/>
                </a:solidFill>
              </a:rPr>
              <a:t>Attn: Physical Health Unit Manager</a:t>
            </a:r>
            <a:br>
              <a:rPr lang="en-US" b="1" dirty="0">
                <a:solidFill>
                  <a:schemeClr val="tx1"/>
                </a:solidFill>
              </a:rPr>
            </a:br>
            <a:r>
              <a:rPr lang="en-US" b="1" dirty="0">
                <a:solidFill>
                  <a:schemeClr val="tx1"/>
                </a:solidFill>
              </a:rPr>
              <a:t>PO Box 2348</a:t>
            </a:r>
            <a:br>
              <a:rPr lang="en-US" b="1" dirty="0">
                <a:solidFill>
                  <a:schemeClr val="tx1"/>
                </a:solidFill>
              </a:rPr>
            </a:br>
            <a:r>
              <a:rPr lang="en-US" b="1" dirty="0">
                <a:solidFill>
                  <a:schemeClr val="tx1"/>
                </a:solidFill>
              </a:rPr>
              <a:t>Santa Fe, NM 87504-2348</a:t>
            </a:r>
          </a:p>
          <a:p>
            <a:pPr algn="ctr"/>
            <a:endParaRPr lang="en-US" dirty="0"/>
          </a:p>
          <a:p>
            <a:endParaRPr lang="en-US" dirty="0"/>
          </a:p>
        </p:txBody>
      </p:sp>
    </p:spTree>
    <p:extLst>
      <p:ext uri="{BB962C8B-B14F-4D97-AF65-F5344CB8AC3E}">
        <p14:creationId xmlns:p14="http://schemas.microsoft.com/office/powerpoint/2010/main" val="226831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104900"/>
            <a:ext cx="13581063" cy="698500"/>
          </a:xfrm>
        </p:spPr>
        <p:txBody>
          <a:bodyPr/>
          <a:lstStyle/>
          <a:p>
            <a:r>
              <a:rPr lang="en-US" sz="3200" dirty="0"/>
              <a:t>029 - Family Planning Medicaid</a:t>
            </a:r>
          </a:p>
        </p:txBody>
      </p:sp>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p:txBody>
          <a:bodyPr/>
          <a:lstStyle/>
          <a:p>
            <a:r>
              <a:rPr lang="en-US" sz="2400" b="1" dirty="0"/>
              <a:t>Response</a:t>
            </a:r>
            <a:r>
              <a:rPr lang="en-US" sz="2400" dirty="0"/>
              <a:t> c</a:t>
            </a:r>
            <a:r>
              <a:rPr lang="en-US" sz="2400" i="1" dirty="0"/>
              <a:t>ontinued</a:t>
            </a:r>
            <a:r>
              <a:rPr lang="en-US" sz="2400" dirty="0"/>
              <a:t>:</a:t>
            </a:r>
          </a:p>
          <a:p>
            <a:r>
              <a:rPr lang="en-US" sz="2400" dirty="0">
                <a:solidFill>
                  <a:schemeClr val="tx1"/>
                </a:solidFill>
              </a:rPr>
              <a:t>If your client receives an abnormal pap smear:</a:t>
            </a:r>
          </a:p>
          <a:p>
            <a:pPr marL="342900" indent="-342900">
              <a:buFont typeface="Arial" panose="020B0604020202020204" pitchFamily="34" charset="0"/>
              <a:buChar char="•"/>
            </a:pPr>
            <a:r>
              <a:rPr lang="en-US" dirty="0">
                <a:solidFill>
                  <a:schemeClr val="tx1"/>
                </a:solidFill>
              </a:rPr>
              <a:t>If the pap reveals an STD, STD treatments are covered under COE 029 when billed using the related screening procedure code and diagnosis code. Refer to the list of approved codes.</a:t>
            </a:r>
          </a:p>
          <a:p>
            <a:pPr marL="342900" indent="-342900">
              <a:buFont typeface="Arial" panose="020B0604020202020204" pitchFamily="34" charset="0"/>
              <a:buChar char="•"/>
            </a:pPr>
            <a:r>
              <a:rPr lang="en-US" dirty="0">
                <a:solidFill>
                  <a:schemeClr val="tx1"/>
                </a:solidFill>
              </a:rPr>
              <a:t>The pap smear indicates cervical cancer, she may also be eligible for the Breast or Cervical Cancer Program (COE 052). </a:t>
            </a:r>
            <a:r>
              <a:rPr lang="en-US" b="1" dirty="0">
                <a:solidFill>
                  <a:schemeClr val="tx1"/>
                </a:solidFill>
              </a:rPr>
              <a:t>Refer the patient to Department of Health Breast and Cervical Cancer Program at 1 (877) 852-2585.</a:t>
            </a:r>
            <a:endParaRPr lang="en-US" dirty="0">
              <a:solidFill>
                <a:schemeClr val="tx1"/>
              </a:solidFill>
            </a:endParaRPr>
          </a:p>
        </p:txBody>
      </p:sp>
    </p:spTree>
    <p:extLst>
      <p:ext uri="{BB962C8B-B14F-4D97-AF65-F5344CB8AC3E}">
        <p14:creationId xmlns:p14="http://schemas.microsoft.com/office/powerpoint/2010/main" val="226831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dirty="0">
                <a:solidFill>
                  <a:srgbClr val="A6A6A6"/>
                </a:solidFill>
              </a:rPr>
              <a:t>February 22, 2018</a:t>
            </a:r>
          </a:p>
        </p:txBody>
      </p:sp>
      <p:sp>
        <p:nvSpPr>
          <p:cNvPr id="3" name="Footer Placeholder 2"/>
          <p:cNvSpPr>
            <a:spLocks noGrp="1"/>
          </p:cNvSpPr>
          <p:nvPr>
            <p:ph type="ftr" sz="quarter" idx="11"/>
          </p:nvPr>
        </p:nvSpPr>
        <p:spPr/>
        <p:txBody>
          <a:bodyPr/>
          <a:lstStyle/>
          <a:p>
            <a:r>
              <a:rPr lang="en-US" dirty="0"/>
              <a:t>Emergency Medical Services for Aliens (EMSA)</a:t>
            </a:r>
          </a:p>
        </p:txBody>
      </p:sp>
      <p:sp>
        <p:nvSpPr>
          <p:cNvPr id="4" name="Slide Number Placeholder 3"/>
          <p:cNvSpPr>
            <a:spLocks noGrp="1"/>
          </p:cNvSpPr>
          <p:nvPr>
            <p:ph type="sldNum" sz="quarter" idx="12"/>
          </p:nvPr>
        </p:nvSpPr>
        <p:spPr/>
        <p:txBody>
          <a:bodyPr/>
          <a:lstStyle/>
          <a:p>
            <a:fld id="{CACB3E39-5571-0247-86B7-EF41C2ABA1DB}" type="slidenum">
              <a:rPr lang="en-US" smtClean="0"/>
              <a:pPr/>
              <a:t>2</a:t>
            </a:fld>
            <a:endParaRPr lang="en-US" dirty="0"/>
          </a:p>
        </p:txBody>
      </p:sp>
      <p:sp>
        <p:nvSpPr>
          <p:cNvPr id="6" name="Rectangle 2"/>
          <p:cNvSpPr txBox="1">
            <a:spLocks noChangeArrowheads="1"/>
          </p:cNvSpPr>
          <p:nvPr/>
        </p:nvSpPr>
        <p:spPr>
          <a:xfrm>
            <a:off x="644519" y="1531917"/>
            <a:ext cx="6899275" cy="593766"/>
          </a:xfrm>
          <a:prstGeom prst="rect">
            <a:avLst/>
          </a:prstGeom>
          <a:noFill/>
        </p:spPr>
        <p:txBody>
          <a:bodyPr vert="horz" lIns="0" tIns="0" rIns="0" bIns="0" rtlCol="0" anchor="t">
            <a:noAutofit/>
          </a:bodyPr>
          <a:lstStyle>
            <a:lvl1pPr algn="l" defTabSz="457200" rtl="0" eaLnBrk="1" latinLnBrk="0" hangingPunct="1">
              <a:lnSpc>
                <a:spcPct val="90000"/>
              </a:lnSpc>
              <a:spcBef>
                <a:spcPct val="0"/>
              </a:spcBef>
              <a:buNone/>
              <a:defRPr sz="3200" kern="1200">
                <a:solidFill>
                  <a:schemeClr val="accent1"/>
                </a:solidFill>
                <a:latin typeface="+mj-lt"/>
                <a:ea typeface="+mj-ea"/>
                <a:cs typeface="+mj-cs"/>
              </a:defRPr>
            </a:lvl1pPr>
          </a:lstStyle>
          <a:p>
            <a:pPr>
              <a:defRPr/>
            </a:pPr>
            <a:r>
              <a:rPr lang="en-US" dirty="0">
                <a:solidFill>
                  <a:prstClr val="black"/>
                </a:solidFill>
              </a:rPr>
              <a:t>Overview</a:t>
            </a:r>
          </a:p>
        </p:txBody>
      </p:sp>
      <p:sp>
        <p:nvSpPr>
          <p:cNvPr id="7" name="Rectangle 3"/>
          <p:cNvSpPr txBox="1">
            <a:spLocks noChangeArrowheads="1"/>
          </p:cNvSpPr>
          <p:nvPr/>
        </p:nvSpPr>
        <p:spPr bwMode="auto">
          <a:xfrm>
            <a:off x="644524" y="2228396"/>
            <a:ext cx="11803507" cy="3305629"/>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150000"/>
              </a:lnSpc>
              <a:spcBef>
                <a:spcPts val="600"/>
              </a:spcBef>
              <a:spcAft>
                <a:spcPts val="600"/>
              </a:spcAft>
              <a:defRPr/>
            </a:pPr>
            <a:r>
              <a:rPr lang="en-US" sz="2000" kern="0" dirty="0">
                <a:solidFill>
                  <a:prstClr val="black"/>
                </a:solidFill>
              </a:rPr>
              <a:t>To review</a:t>
            </a:r>
            <a:r>
              <a:rPr lang="en-US" sz="2000" dirty="0"/>
              <a:t> the New Mexico Medicaid Family Planning Category of Eligibility (COE 029). The training will familiarize providers with this category of eligibility, how to identify clients’ eligibility on the web portal, the scope of coverage for Fee For Service (FFS) eligible clients, and an outline of claims submission and processing.</a:t>
            </a:r>
            <a:endParaRPr lang="en-US" sz="2000" strike="sngStrike" kern="0" dirty="0">
              <a:solidFill>
                <a:prstClr val="black"/>
              </a:solidFill>
            </a:endParaRPr>
          </a:p>
        </p:txBody>
      </p:sp>
    </p:spTree>
    <p:extLst>
      <p:ext uri="{BB962C8B-B14F-4D97-AF65-F5344CB8AC3E}">
        <p14:creationId xmlns:p14="http://schemas.microsoft.com/office/powerpoint/2010/main" val="2253325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p:txBody>
          <a:bodyPr/>
          <a:lstStyle/>
          <a:p>
            <a:r>
              <a:rPr lang="en-US" sz="2400" b="1" dirty="0"/>
              <a:t>Scenario 2:</a:t>
            </a:r>
          </a:p>
          <a:p>
            <a:r>
              <a:rPr lang="en-US" dirty="0"/>
              <a:t>The client has Family Planning COE (029) and desires a treatment that is covered by this COE. However, my facility doesn’t offer the necessary service. What should I tell the client?</a:t>
            </a:r>
          </a:p>
          <a:p>
            <a:r>
              <a:rPr lang="en-US" sz="2400" b="1" dirty="0"/>
              <a:t>Response:</a:t>
            </a:r>
          </a:p>
          <a:p>
            <a:pPr marL="342900" indent="-342900">
              <a:buFont typeface="Arial" panose="020B0604020202020204" pitchFamily="34" charset="0"/>
              <a:buChar char="•"/>
            </a:pPr>
            <a:r>
              <a:rPr lang="en-US" dirty="0"/>
              <a:t>As a provider it is important to be aware of all the services that are offered under this COE, even those you don’t offer yourself.  </a:t>
            </a:r>
          </a:p>
          <a:p>
            <a:pPr marL="342900" indent="-342900">
              <a:buFont typeface="Arial" panose="020B0604020202020204" pitchFamily="34" charset="0"/>
              <a:buChar char="•"/>
            </a:pPr>
            <a:r>
              <a:rPr lang="en-US" dirty="0"/>
              <a:t>Refer the client to a Medicaid Provider that can provide the necessary Family Planning covered service. </a:t>
            </a:r>
          </a:p>
          <a:p>
            <a:endParaRPr lang="en-US" dirty="0"/>
          </a:p>
        </p:txBody>
      </p:sp>
      <p:sp>
        <p:nvSpPr>
          <p:cNvPr id="6" name="Title 1"/>
          <p:cNvSpPr>
            <a:spLocks noGrp="1"/>
          </p:cNvSpPr>
          <p:nvPr>
            <p:ph type="title"/>
          </p:nvPr>
        </p:nvSpPr>
        <p:spPr>
          <a:xfrm>
            <a:off x="495300" y="1193800"/>
            <a:ext cx="13581063" cy="609600"/>
          </a:xfrm>
        </p:spPr>
        <p:txBody>
          <a:bodyPr/>
          <a:lstStyle/>
          <a:p>
            <a:r>
              <a:rPr lang="en-US" sz="3200" dirty="0"/>
              <a:t>029 - Family Planning Medicaid</a:t>
            </a:r>
          </a:p>
        </p:txBody>
      </p:sp>
    </p:spTree>
    <p:extLst>
      <p:ext uri="{BB962C8B-B14F-4D97-AF65-F5344CB8AC3E}">
        <p14:creationId xmlns:p14="http://schemas.microsoft.com/office/powerpoint/2010/main" val="2268312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a:xfrm>
            <a:off x="520699" y="2082800"/>
            <a:ext cx="13542393" cy="5673834"/>
          </a:xfrm>
        </p:spPr>
        <p:txBody>
          <a:bodyPr/>
          <a:lstStyle/>
          <a:p>
            <a:r>
              <a:rPr lang="en-US" sz="2400" b="1" dirty="0"/>
              <a:t>Scenario 3:</a:t>
            </a:r>
          </a:p>
          <a:p>
            <a:r>
              <a:rPr lang="en-US" dirty="0"/>
              <a:t>The client has Family Planning COE (029) and desires a treatment that is </a:t>
            </a:r>
            <a:r>
              <a:rPr lang="en-US" b="1" dirty="0"/>
              <a:t>not</a:t>
            </a:r>
            <a:r>
              <a:rPr lang="en-US" dirty="0"/>
              <a:t> covered by this COE. What should I tell the client?</a:t>
            </a:r>
          </a:p>
          <a:p>
            <a:r>
              <a:rPr lang="en-US" sz="2400" b="1" dirty="0"/>
              <a:t>Response:</a:t>
            </a:r>
          </a:p>
          <a:p>
            <a:pPr marL="342900" indent="-342900">
              <a:buFont typeface="Arial" panose="020B0604020202020204" pitchFamily="34" charset="0"/>
              <a:buChar char="•"/>
            </a:pPr>
            <a:r>
              <a:rPr lang="en-US" dirty="0"/>
              <a:t>If the client's financial situation has changed since last application, advise her to see her ISD caseworker. She may now qualify for </a:t>
            </a:r>
            <a:r>
              <a:rPr lang="en-US" dirty="0">
                <a:solidFill>
                  <a:schemeClr val="tx1"/>
                </a:solidFill>
              </a:rPr>
              <a:t>Medicaid under a different COE that will cover the medical service. </a:t>
            </a:r>
            <a:endParaRPr lang="en-US" strike="sngStrike" dirty="0">
              <a:solidFill>
                <a:schemeClr val="tx1"/>
              </a:solidFill>
            </a:endParaRPr>
          </a:p>
          <a:p>
            <a:pPr marL="342900" indent="-342900">
              <a:buFont typeface="Arial" panose="020B0604020202020204" pitchFamily="34" charset="0"/>
              <a:buChar char="•"/>
            </a:pPr>
            <a:r>
              <a:rPr lang="en-US" dirty="0"/>
              <a:t>If the client only qualifies for COE 029 – Family Planning, they may choose to financially cover the service/procedure or can be referred to an FQHC (Federally Qualified Health Center) facility or other medical providers in the community. </a:t>
            </a:r>
            <a:r>
              <a:rPr lang="en-US" dirty="0">
                <a:solidFill>
                  <a:srgbClr val="A05AE6"/>
                </a:solidFill>
              </a:rPr>
              <a:t> </a:t>
            </a:r>
          </a:p>
          <a:p>
            <a:endParaRPr lang="en-US" dirty="0"/>
          </a:p>
        </p:txBody>
      </p:sp>
      <p:sp>
        <p:nvSpPr>
          <p:cNvPr id="6" name="Title 1"/>
          <p:cNvSpPr>
            <a:spLocks noGrp="1"/>
          </p:cNvSpPr>
          <p:nvPr>
            <p:ph type="title"/>
          </p:nvPr>
        </p:nvSpPr>
        <p:spPr>
          <a:xfrm>
            <a:off x="495300" y="1257300"/>
            <a:ext cx="13581063" cy="546100"/>
          </a:xfrm>
        </p:spPr>
        <p:txBody>
          <a:bodyPr/>
          <a:lstStyle/>
          <a:p>
            <a:r>
              <a:rPr lang="en-US" sz="3200" dirty="0"/>
              <a:t>029 - Family Planning Medicaid</a:t>
            </a:r>
          </a:p>
        </p:txBody>
      </p:sp>
    </p:spTree>
    <p:extLst>
      <p:ext uri="{BB962C8B-B14F-4D97-AF65-F5344CB8AC3E}">
        <p14:creationId xmlns:p14="http://schemas.microsoft.com/office/powerpoint/2010/main" val="2268312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p:txBody>
          <a:bodyPr/>
          <a:lstStyle/>
          <a:p>
            <a:r>
              <a:rPr lang="en-US" sz="2400" b="1" dirty="0"/>
              <a:t>Response </a:t>
            </a:r>
            <a:r>
              <a:rPr lang="en-US" sz="2400" dirty="0"/>
              <a:t>c</a:t>
            </a:r>
            <a:r>
              <a:rPr lang="en-US" sz="2400" i="1" dirty="0"/>
              <a:t>ontinued</a:t>
            </a:r>
            <a:r>
              <a:rPr lang="en-US" sz="2400" b="1" dirty="0"/>
              <a:t>:</a:t>
            </a:r>
          </a:p>
          <a:p>
            <a:r>
              <a:rPr lang="en-US" dirty="0"/>
              <a:t>If the client prefers to utilize your facility to obtain these non-covered services advise them that they will be financially responsible for the services. Have the client verify in writing that they will be financially responsible for the specific non-Family Planning service that will be performed for your records.</a:t>
            </a:r>
          </a:p>
          <a:p>
            <a:endParaRPr lang="en-US" dirty="0"/>
          </a:p>
        </p:txBody>
      </p:sp>
      <p:sp>
        <p:nvSpPr>
          <p:cNvPr id="6" name="Title 1"/>
          <p:cNvSpPr>
            <a:spLocks noGrp="1"/>
          </p:cNvSpPr>
          <p:nvPr>
            <p:ph type="title"/>
          </p:nvPr>
        </p:nvSpPr>
        <p:spPr>
          <a:xfrm>
            <a:off x="495300" y="1181100"/>
            <a:ext cx="13581063" cy="622300"/>
          </a:xfrm>
        </p:spPr>
        <p:txBody>
          <a:bodyPr/>
          <a:lstStyle/>
          <a:p>
            <a:r>
              <a:rPr lang="en-US" sz="3200" dirty="0"/>
              <a:t>029 - Family Planning Medicaid</a:t>
            </a:r>
          </a:p>
        </p:txBody>
      </p:sp>
    </p:spTree>
    <p:extLst>
      <p:ext uri="{BB962C8B-B14F-4D97-AF65-F5344CB8AC3E}">
        <p14:creationId xmlns:p14="http://schemas.microsoft.com/office/powerpoint/2010/main" val="2268312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a:xfrm>
            <a:off x="520699" y="2292096"/>
            <a:ext cx="13542393" cy="4019804"/>
          </a:xfrm>
        </p:spPr>
        <p:txBody>
          <a:bodyPr/>
          <a:lstStyle/>
          <a:p>
            <a:pPr>
              <a:lnSpc>
                <a:spcPct val="90000"/>
              </a:lnSpc>
            </a:pPr>
            <a:r>
              <a:rPr lang="en-US" sz="2400" b="1" dirty="0"/>
              <a:t>Always remember to:</a:t>
            </a:r>
          </a:p>
          <a:p>
            <a:pPr marL="342900" indent="-342900">
              <a:lnSpc>
                <a:spcPct val="90000"/>
              </a:lnSpc>
              <a:buFont typeface="Arial" panose="020B0604020202020204" pitchFamily="34" charset="0"/>
              <a:buChar char="•"/>
            </a:pPr>
            <a:r>
              <a:rPr lang="en-US" dirty="0"/>
              <a:t>Check the client’s eligibility prior to performing services.</a:t>
            </a:r>
          </a:p>
          <a:p>
            <a:pPr marL="342900" indent="-342900">
              <a:lnSpc>
                <a:spcPct val="90000"/>
              </a:lnSpc>
              <a:buFont typeface="Arial" panose="020B0604020202020204" pitchFamily="34" charset="0"/>
              <a:buChar char="•"/>
            </a:pPr>
            <a:r>
              <a:rPr lang="en-US" dirty="0"/>
              <a:t>Ensure all services are covered under this COE using the current approved code lists prior to performing services.</a:t>
            </a:r>
          </a:p>
          <a:p>
            <a:pPr marL="342900" indent="-342900">
              <a:lnSpc>
                <a:spcPct val="90000"/>
              </a:lnSpc>
              <a:buFont typeface="Arial" panose="020B0604020202020204" pitchFamily="34" charset="0"/>
              <a:buChar char="•"/>
            </a:pPr>
            <a:r>
              <a:rPr lang="en-US" dirty="0"/>
              <a:t>Be aware of alternatives to offer to clients with COE 029 – Family Planning, such as FQHC facilities, to establish an ongoing medical home for routine medical, dental, vision, behavioral, hearing, and all other non-family planning services.</a:t>
            </a:r>
          </a:p>
          <a:p>
            <a:pPr marL="342900" indent="-342900">
              <a:lnSpc>
                <a:spcPct val="90000"/>
              </a:lnSpc>
              <a:buFont typeface="Arial" panose="020B0604020202020204" pitchFamily="34" charset="0"/>
              <a:buChar char="•"/>
            </a:pPr>
            <a:r>
              <a:rPr lang="en-US" dirty="0"/>
              <a:t>Pregnant women will be automatically enrolled under COE 029 - Family Planning 2 months post delivery. </a:t>
            </a:r>
          </a:p>
        </p:txBody>
      </p:sp>
      <p:sp>
        <p:nvSpPr>
          <p:cNvPr id="6" name="Title 1"/>
          <p:cNvSpPr>
            <a:spLocks noGrp="1"/>
          </p:cNvSpPr>
          <p:nvPr>
            <p:ph type="title"/>
          </p:nvPr>
        </p:nvSpPr>
        <p:spPr>
          <a:xfrm>
            <a:off x="495300" y="1181100"/>
            <a:ext cx="13581063" cy="622300"/>
          </a:xfrm>
        </p:spPr>
        <p:txBody>
          <a:bodyPr/>
          <a:lstStyle/>
          <a:p>
            <a:r>
              <a:rPr lang="en-US" sz="3200" dirty="0"/>
              <a:t>029 - Family Planning Medicaid</a:t>
            </a:r>
          </a:p>
        </p:txBody>
      </p:sp>
    </p:spTree>
    <p:extLst>
      <p:ext uri="{BB962C8B-B14F-4D97-AF65-F5344CB8AC3E}">
        <p14:creationId xmlns:p14="http://schemas.microsoft.com/office/powerpoint/2010/main" val="2268312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41314" y="3398838"/>
            <a:ext cx="8733163" cy="1371600"/>
          </a:xfrm>
          <a:solidFill>
            <a:schemeClr val="bg1"/>
          </a:solidFill>
        </p:spPr>
        <p:txBody>
          <a:bodyPr/>
          <a:lstStyle/>
          <a:p>
            <a:r>
              <a:rPr lang="en-US" dirty="0"/>
              <a:t>NM Medicaid Resources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21212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3"/>
            <a:ext cx="3413760" cy="438150"/>
          </a:xfrm>
        </p:spPr>
        <p:txBody>
          <a:bodyPr/>
          <a:lstStyle/>
          <a:p>
            <a:fld id="{CACB3E39-5571-0247-86B7-EF41C2ABA1DB}" type="slidenum">
              <a:rPr lang="en-US" smtClean="0"/>
              <a:pPr/>
              <a:t>25</a:t>
            </a:fld>
            <a:endParaRPr lang="en-US" dirty="0"/>
          </a:p>
        </p:txBody>
      </p:sp>
      <p:sp>
        <p:nvSpPr>
          <p:cNvPr id="9" name="Rectangle 2"/>
          <p:cNvSpPr>
            <a:spLocks noGrp="1" noChangeArrowheads="1"/>
          </p:cNvSpPr>
          <p:nvPr>
            <p:ph type="title"/>
          </p:nvPr>
        </p:nvSpPr>
        <p:spPr>
          <a:xfrm>
            <a:off x="625476" y="1597025"/>
            <a:ext cx="12604750" cy="725488"/>
          </a:xfrm>
          <a:noFill/>
        </p:spPr>
        <p:txBody>
          <a:bodyPr lIns="130622" tIns="65311" rIns="130622" bIns="65311"/>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220913"/>
            <a:ext cx="12543155" cy="5127310"/>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New Mexico Medicaid Online</a:t>
            </a:r>
          </a:p>
          <a:p>
            <a:pPr marL="853990" lvl="3" indent="-342866" defTabSz="653044">
              <a:lnSpc>
                <a:spcPct val="150000"/>
              </a:lnSpc>
              <a:spcBef>
                <a:spcPts val="600"/>
              </a:spcBef>
              <a:buSzPct val="75000"/>
            </a:pPr>
            <a:r>
              <a:rPr lang="en-US" sz="2200" dirty="0">
                <a:solidFill>
                  <a:prstClr val="black"/>
                </a:solidFill>
              </a:rPr>
              <a:t>Provider Information</a:t>
            </a:r>
          </a:p>
          <a:p>
            <a:pPr marL="853990" lvl="3" indent="-342866" defTabSz="653044">
              <a:lnSpc>
                <a:spcPct val="150000"/>
              </a:lnSpc>
              <a:spcBef>
                <a:spcPts val="600"/>
              </a:spcBef>
              <a:buSzPct val="75000"/>
            </a:pPr>
            <a:r>
              <a:rPr lang="en-US" sz="2200" dirty="0">
                <a:solidFill>
                  <a:prstClr val="black"/>
                </a:solidFill>
              </a:rPr>
              <a:t>Provider Login Screen Notices</a:t>
            </a:r>
          </a:p>
          <a:p>
            <a:pPr marL="853990" lvl="3" indent="-342866" defTabSz="653044">
              <a:lnSpc>
                <a:spcPct val="150000"/>
              </a:lnSpc>
              <a:spcBef>
                <a:spcPts val="600"/>
              </a:spcBef>
              <a:buSzPct val="75000"/>
            </a:pPr>
            <a:r>
              <a:rPr lang="en-US" sz="2200" dirty="0">
                <a:solidFill>
                  <a:prstClr val="black"/>
                </a:solidFill>
              </a:rPr>
              <a:t>Provider E-News Newsletters</a:t>
            </a:r>
          </a:p>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Medicaid Provider Relations Call Center</a:t>
            </a:r>
          </a:p>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Provider Communication Updates </a:t>
            </a:r>
          </a:p>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Provider Field Representative</a:t>
            </a:r>
          </a:p>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Provider Webinars</a:t>
            </a:r>
          </a:p>
          <a:p>
            <a:pPr marL="457154" indent="-457154" defTabSz="653044">
              <a:lnSpc>
                <a:spcPct val="150000"/>
              </a:lnSpc>
              <a:spcBef>
                <a:spcPts val="600"/>
              </a:spcBef>
              <a:spcAft>
                <a:spcPts val="600"/>
              </a:spcAft>
              <a:buSzPct val="75000"/>
              <a:buFont typeface="Arial" panose="020B0604020202020204" pitchFamily="34" charset="0"/>
              <a:buChar char="•"/>
            </a:pPr>
            <a:r>
              <a:rPr lang="en-US" sz="2200" dirty="0">
                <a:solidFill>
                  <a:prstClr val="black"/>
                </a:solidFill>
              </a:rPr>
              <a:t>Open Forums and Live Training Sessions</a:t>
            </a:r>
          </a:p>
          <a:p>
            <a:pPr algn="r" defTabSz="653044">
              <a:buSzPct val="75000"/>
            </a:pPr>
            <a:r>
              <a:rPr lang="en-US" sz="2200" i="1" dirty="0">
                <a:solidFill>
                  <a:prstClr val="black"/>
                </a:solidFill>
              </a:rPr>
              <a:t>Continued on next page . . . </a:t>
            </a:r>
            <a:endParaRPr lang="en-US" sz="2200" i="1" dirty="0">
              <a:solidFill>
                <a:srgbClr val="00837B">
                  <a:lumMod val="50000"/>
                </a:srgbClr>
              </a:solidFill>
            </a:endParaRPr>
          </a:p>
          <a:p>
            <a:pPr defTabSz="653044"/>
            <a:r>
              <a:rPr lang="en-US" sz="1900" dirty="0">
                <a:solidFill>
                  <a:srgbClr val="00837B">
                    <a:lumMod val="50000"/>
                  </a:srgbClr>
                </a:solidFill>
              </a:rPr>
              <a:t> </a:t>
            </a:r>
          </a:p>
          <a:p>
            <a:pPr marL="342866" indent="-342866" defTabSz="914309" fontAlgn="base">
              <a:lnSpc>
                <a:spcPct val="150000"/>
              </a:lnSpc>
              <a:spcBef>
                <a:spcPts val="600"/>
              </a:spcBef>
              <a:spcAft>
                <a:spcPts val="600"/>
              </a:spcAft>
              <a:buFont typeface="Arial" pitchFamily="34" charset="0"/>
              <a:buChar char="•"/>
              <a:defRPr/>
            </a:pPr>
            <a:endParaRPr lang="en-US" sz="2000" i="1" kern="0" dirty="0">
              <a:solidFill>
                <a:prstClr val="black"/>
              </a:solidFill>
            </a:endParaRPr>
          </a:p>
          <a:p>
            <a:pPr lvl="1" defTabSz="653044"/>
            <a:br>
              <a:rPr lang="en-US" sz="2400" dirty="0">
                <a:solidFill>
                  <a:prstClr val="black"/>
                </a:solidFill>
              </a:rPr>
            </a:br>
            <a:br>
              <a:rPr lang="en-US" sz="2100" dirty="0">
                <a:solidFill>
                  <a:prstClr val="black"/>
                </a:solidFill>
              </a:rPr>
            </a:br>
            <a:endParaRPr lang="en-US" sz="21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FFFE"/>
              </a:solidFill>
            </a:endParaRPr>
          </a:p>
        </p:txBody>
      </p:sp>
    </p:spTree>
    <p:extLst>
      <p:ext uri="{BB962C8B-B14F-4D97-AF65-F5344CB8AC3E}">
        <p14:creationId xmlns:p14="http://schemas.microsoft.com/office/powerpoint/2010/main" val="320665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26</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39793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February 22, 2018</a:t>
            </a:r>
          </a:p>
        </p:txBody>
      </p:sp>
      <p:sp>
        <p:nvSpPr>
          <p:cNvPr id="31" name="Footer Placeholder 2"/>
          <p:cNvSpPr>
            <a:spLocks noGrp="1"/>
          </p:cNvSpPr>
          <p:nvPr>
            <p:ph type="ftr" sz="quarter" idx="11"/>
          </p:nvPr>
        </p:nvSpPr>
        <p:spPr>
          <a:xfrm>
            <a:off x="1862715" y="7627621"/>
            <a:ext cx="7514965" cy="438150"/>
          </a:xfrm>
        </p:spPr>
        <p:txBody>
          <a:bodyPr/>
          <a:lstStyle/>
          <a:p>
            <a:r>
              <a:rPr lang="en-US" dirty="0"/>
              <a:t>Emergency Medical Services for Aliens (EMSA)</a:t>
            </a:r>
          </a:p>
        </p:txBody>
      </p:sp>
      <p:sp>
        <p:nvSpPr>
          <p:cNvPr id="32" name="Slide Number Placeholder 3"/>
          <p:cNvSpPr>
            <a:spLocks noGrp="1"/>
          </p:cNvSpPr>
          <p:nvPr>
            <p:ph type="sldNum" sz="quarter" idx="12"/>
          </p:nvPr>
        </p:nvSpPr>
        <p:spPr>
          <a:xfrm>
            <a:off x="10764520" y="7627621"/>
            <a:ext cx="3413760" cy="438150"/>
          </a:xfrm>
        </p:spPr>
        <p:txBody>
          <a:bodyPr/>
          <a:lstStyle/>
          <a:p>
            <a:fld id="{CACB3E39-5571-0247-86B7-EF41C2ABA1DB}" type="slidenum">
              <a:rPr lang="en-US" smtClean="0"/>
              <a:pPr/>
              <a:t>3</a:t>
            </a:fld>
            <a:endParaRPr lang="en-US" dirty="0"/>
          </a:p>
        </p:txBody>
      </p:sp>
      <p:sp>
        <p:nvSpPr>
          <p:cNvPr id="9" name="Rectangle 2"/>
          <p:cNvSpPr>
            <a:spLocks noGrp="1" noChangeArrowheads="1"/>
          </p:cNvSpPr>
          <p:nvPr>
            <p:ph type="title"/>
          </p:nvPr>
        </p:nvSpPr>
        <p:spPr>
          <a:xfrm>
            <a:off x="550306" y="1425039"/>
            <a:ext cx="6899275" cy="736270"/>
          </a:xfrm>
          <a:noFill/>
        </p:spPr>
        <p:txBody>
          <a:bodyPr/>
          <a:lstStyle/>
          <a:p>
            <a:r>
              <a:rPr lang="en-US" sz="3200" dirty="0"/>
              <a:t>Objectives</a:t>
            </a:r>
          </a:p>
        </p:txBody>
      </p:sp>
      <p:sp>
        <p:nvSpPr>
          <p:cNvPr id="10" name="Rectangle 3"/>
          <p:cNvSpPr txBox="1">
            <a:spLocks noChangeArrowheads="1"/>
          </p:cNvSpPr>
          <p:nvPr/>
        </p:nvSpPr>
        <p:spPr bwMode="auto">
          <a:xfrm>
            <a:off x="477520" y="2438400"/>
            <a:ext cx="7620000" cy="4946052"/>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defTabSz="914400" fontAlgn="base">
              <a:spcBef>
                <a:spcPts val="600"/>
              </a:spcBef>
              <a:spcAft>
                <a:spcPts val="600"/>
              </a:spcAft>
              <a:defRPr/>
            </a:pPr>
            <a:r>
              <a:rPr lang="en-US" sz="2000" kern="0" dirty="0"/>
              <a:t>We will review the following:</a:t>
            </a:r>
          </a:p>
          <a:p>
            <a:pPr marL="342900" indent="-342900" defTabSz="914400" fontAlgn="base">
              <a:spcBef>
                <a:spcPts val="600"/>
              </a:spcBef>
              <a:spcAft>
                <a:spcPts val="600"/>
              </a:spcAft>
              <a:buFont typeface="Arial" panose="020B0604020202020204" pitchFamily="34" charset="0"/>
              <a:buChar char="•"/>
              <a:defRPr/>
            </a:pPr>
            <a:r>
              <a:rPr lang="en-US" sz="2000" kern="0" dirty="0"/>
              <a:t>Family Planning Definition</a:t>
            </a:r>
          </a:p>
          <a:p>
            <a:pPr marL="342900" indent="-342900" defTabSz="914400" fontAlgn="base">
              <a:spcBef>
                <a:spcPts val="600"/>
              </a:spcBef>
              <a:spcAft>
                <a:spcPts val="600"/>
              </a:spcAft>
              <a:buFont typeface="Arial" panose="020B0604020202020204" pitchFamily="34" charset="0"/>
              <a:buChar char="•"/>
              <a:defRPr/>
            </a:pPr>
            <a:r>
              <a:rPr lang="en-US" sz="2000" kern="0" dirty="0"/>
              <a:t>Family Planning Qualifications</a:t>
            </a:r>
          </a:p>
          <a:p>
            <a:pPr marL="342900" indent="-342900" defTabSz="914400" fontAlgn="base">
              <a:spcBef>
                <a:spcPts val="600"/>
              </a:spcBef>
              <a:spcAft>
                <a:spcPts val="600"/>
              </a:spcAft>
              <a:buFont typeface="Arial" panose="020B0604020202020204" pitchFamily="34" charset="0"/>
              <a:buChar char="•"/>
              <a:defRPr/>
            </a:pPr>
            <a:r>
              <a:rPr lang="en-US" sz="2000" kern="0" dirty="0"/>
              <a:t>Covered Services</a:t>
            </a:r>
          </a:p>
          <a:p>
            <a:pPr marL="148578" lvl="1" indent="-342900">
              <a:spcBef>
                <a:spcPts val="600"/>
              </a:spcBef>
              <a:spcAft>
                <a:spcPts val="600"/>
              </a:spcAft>
              <a:buSzPct val="75000"/>
              <a:buFont typeface="Wingdings" pitchFamily="2" charset="2"/>
              <a:buChar char="§"/>
              <a:defRPr/>
            </a:pPr>
            <a:r>
              <a:rPr lang="en-US" sz="2000" kern="0" dirty="0"/>
              <a:t>Non-Covered Services</a:t>
            </a:r>
          </a:p>
          <a:p>
            <a:pPr marL="148578" lvl="1" indent="-342900">
              <a:spcBef>
                <a:spcPts val="600"/>
              </a:spcBef>
              <a:spcAft>
                <a:spcPts val="600"/>
              </a:spcAft>
              <a:buSzPct val="75000"/>
              <a:buFont typeface="Wingdings" pitchFamily="2" charset="2"/>
              <a:buChar char="§"/>
              <a:defRPr/>
            </a:pPr>
            <a:r>
              <a:rPr lang="en-US" sz="2000" kern="0" dirty="0"/>
              <a:t>Family Planning Scenarios</a:t>
            </a:r>
          </a:p>
          <a:p>
            <a:pPr marL="148578" lvl="1" indent="-342900">
              <a:spcBef>
                <a:spcPts val="600"/>
              </a:spcBef>
              <a:spcAft>
                <a:spcPts val="600"/>
              </a:spcAft>
              <a:buSzPct val="75000"/>
              <a:buFont typeface="Wingdings" pitchFamily="2" charset="2"/>
              <a:buChar char="§"/>
              <a:defRPr/>
            </a:pPr>
            <a:r>
              <a:rPr lang="en-US" sz="2000" kern="0" dirty="0"/>
              <a:t>NM Medicaid Resources</a:t>
            </a:r>
          </a:p>
          <a:p>
            <a:pPr marL="1588" lvl="1">
              <a:lnSpc>
                <a:spcPct val="90000"/>
              </a:lnSpc>
              <a:spcBef>
                <a:spcPct val="30000"/>
              </a:spcBef>
              <a:buSzPct val="75000"/>
              <a:defRPr/>
            </a:pPr>
            <a:endParaRPr kumimoji="0" lang="en-US" sz="2000" b="0" i="0" u="none" strike="noStrike" kern="0" cap="none" spc="0" normalizeH="0" baseline="0" noProof="0" dirty="0">
              <a:ln>
                <a:noFill/>
              </a:ln>
              <a:solidFill>
                <a:schemeClr val="tx1"/>
              </a:solidFill>
              <a:effectLst/>
              <a:uLnTx/>
              <a:uFillTx/>
              <a:latin typeface="+mn-lt"/>
            </a:endParaRPr>
          </a:p>
        </p:txBody>
      </p:sp>
    </p:spTree>
    <p:extLst>
      <p:ext uri="{BB962C8B-B14F-4D97-AF65-F5344CB8AC3E}">
        <p14:creationId xmlns:p14="http://schemas.microsoft.com/office/powerpoint/2010/main" val="3682261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72790" y="3424238"/>
            <a:ext cx="8733163" cy="1371600"/>
          </a:xfrm>
          <a:solidFill>
            <a:schemeClr val="bg1"/>
          </a:solidFill>
        </p:spPr>
        <p:txBody>
          <a:bodyPr/>
          <a:lstStyle/>
          <a:p>
            <a:r>
              <a:rPr lang="en-US" dirty="0"/>
              <a:t>Family Planning Eligibility – COE 029</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71455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95300" y="1117600"/>
            <a:ext cx="13581063" cy="812800"/>
          </a:xfrm>
        </p:spPr>
        <p:txBody>
          <a:bodyPr/>
          <a:lstStyle/>
          <a:p>
            <a:r>
              <a:rPr lang="en-US" sz="3200" dirty="0"/>
              <a:t>COE 029 - Family Planning Medicaid</a:t>
            </a:r>
          </a:p>
        </p:txBody>
      </p:sp>
      <p:sp>
        <p:nvSpPr>
          <p:cNvPr id="7" name="Text Placeholder 6"/>
          <p:cNvSpPr>
            <a:spLocks noGrp="1"/>
          </p:cNvSpPr>
          <p:nvPr>
            <p:ph type="body" sz="quarter" idx="13"/>
          </p:nvPr>
        </p:nvSpPr>
        <p:spPr/>
        <p:txBody>
          <a:bodyPr/>
          <a:lstStyle/>
          <a:p>
            <a:r>
              <a:rPr lang="en-US" sz="2400" dirty="0"/>
              <a:t>What is Category of Eligibility (COE) 029?</a:t>
            </a:r>
          </a:p>
          <a:p>
            <a:pPr marL="342900" indent="-342900">
              <a:buFont typeface="Arial" panose="020B0604020202020204" pitchFamily="34" charset="0"/>
              <a:buChar char="•"/>
            </a:pPr>
            <a:r>
              <a:rPr lang="en-US" dirty="0">
                <a:solidFill>
                  <a:schemeClr val="tx1"/>
                </a:solidFill>
              </a:rPr>
              <a:t>Medical Assistance, Medicaid, limited to </a:t>
            </a:r>
            <a:r>
              <a:rPr lang="en-US" b="1" dirty="0">
                <a:solidFill>
                  <a:schemeClr val="tx1"/>
                </a:solidFill>
              </a:rPr>
              <a:t>Family Planning related services, including Sexually Transmitted Disease (STD) screening and treatment.</a:t>
            </a:r>
          </a:p>
          <a:p>
            <a:pPr marL="342900" indent="-342900">
              <a:buFont typeface="Arial" panose="020B0604020202020204" pitchFamily="34" charset="0"/>
              <a:buChar char="•"/>
            </a:pPr>
            <a:r>
              <a:rPr lang="en-US" dirty="0">
                <a:solidFill>
                  <a:schemeClr val="tx1"/>
                </a:solidFill>
              </a:rPr>
              <a:t>Submit claims for FFS clients with COE 029 to Conduent State Healthcare. </a:t>
            </a:r>
          </a:p>
          <a:p>
            <a:pPr marL="342900" indent="-342900">
              <a:buFont typeface="Arial" panose="020B0604020202020204" pitchFamily="34" charset="0"/>
              <a:buChar char="•"/>
            </a:pPr>
            <a:r>
              <a:rPr lang="en-US" dirty="0">
                <a:solidFill>
                  <a:schemeClr val="tx1"/>
                </a:solidFill>
              </a:rPr>
              <a:t>Family Planning (COE 029) clients are never enrolled in Managed Care.</a:t>
            </a:r>
          </a:p>
          <a:p>
            <a:endParaRPr lang="en-US" dirty="0"/>
          </a:p>
        </p:txBody>
      </p:sp>
      <p:sp>
        <p:nvSpPr>
          <p:cNvPr id="30" name="Date Placeholder 1"/>
          <p:cNvSpPr>
            <a:spLocks noGrp="1"/>
          </p:cNvSpPr>
          <p:nvPr>
            <p:ph type="dt" sz="half" idx="10"/>
          </p:nvPr>
        </p:nvSpPr>
        <p:spPr>
          <a:xfrm>
            <a:off x="477520" y="7627621"/>
            <a:ext cx="1385195" cy="438150"/>
          </a:xfrm>
        </p:spPr>
        <p:txBody>
          <a:bodyPr/>
          <a:lstStyle/>
          <a:p>
            <a:r>
              <a:rPr lang="en-US" dirty="0"/>
              <a:t>1/08/2018</a:t>
            </a:r>
          </a:p>
        </p:txBody>
      </p:sp>
      <p:sp>
        <p:nvSpPr>
          <p:cNvPr id="31" name="Footer Placeholder 2"/>
          <p:cNvSpPr>
            <a:spLocks noGrp="1"/>
          </p:cNvSpPr>
          <p:nvPr>
            <p:ph type="ftr" sz="quarter" idx="11"/>
          </p:nvPr>
        </p:nvSpPr>
        <p:spPr>
          <a:xfrm>
            <a:off x="1862715" y="7627621"/>
            <a:ext cx="7514965" cy="438150"/>
          </a:xfrm>
        </p:spPr>
        <p:txBody>
          <a:bodyPr/>
          <a:lstStyle/>
          <a:p>
            <a:r>
              <a:rPr lang="en-US" dirty="0"/>
              <a:t>Family Planning Workshop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p:txBody>
          <a:bodyPr/>
          <a:lstStyle/>
          <a:p>
            <a:pPr lvl="1"/>
            <a:endParaRPr lang="en-US" dirty="0"/>
          </a:p>
          <a:p>
            <a:r>
              <a:rPr lang="en-US" sz="2400" dirty="0"/>
              <a:t>What populations qualify for these services?</a:t>
            </a:r>
          </a:p>
          <a:p>
            <a:pPr marL="342900" indent="-342900">
              <a:buFont typeface="Arial" panose="020B0604020202020204" pitchFamily="34" charset="0"/>
              <a:buChar char="•"/>
            </a:pPr>
            <a:r>
              <a:rPr lang="en-US" dirty="0">
                <a:solidFill>
                  <a:schemeClr val="tx1"/>
                </a:solidFill>
              </a:rPr>
              <a:t>Women transitioning from “Pregnancy Related Services Only” (COE 035) to FP (COE 029) are eligible for 2 months.</a:t>
            </a:r>
            <a:endParaRPr lang="en-US" strike="sngStrike" dirty="0">
              <a:solidFill>
                <a:srgbClr val="FF0000"/>
              </a:solidFill>
            </a:endParaRPr>
          </a:p>
          <a:p>
            <a:pPr marL="342900" indent="-342900">
              <a:buFont typeface="Arial" panose="020B0604020202020204" pitchFamily="34" charset="0"/>
              <a:buChar char="•"/>
            </a:pPr>
            <a:r>
              <a:rPr lang="en-US" dirty="0">
                <a:solidFill>
                  <a:schemeClr val="tx1"/>
                </a:solidFill>
              </a:rPr>
              <a:t>Men and </a:t>
            </a:r>
            <a:r>
              <a:rPr lang="en-US" dirty="0"/>
              <a:t>women who are at or below the 185% poverty level as determined by the Income Support Division (ISD).</a:t>
            </a:r>
          </a:p>
          <a:p>
            <a:pPr marL="342900" indent="-342900">
              <a:buFont typeface="Arial" panose="020B0604020202020204" pitchFamily="34" charset="0"/>
              <a:buChar char="•"/>
            </a:pPr>
            <a:r>
              <a:rPr lang="en-US" dirty="0">
                <a:solidFill>
                  <a:schemeClr val="tx1"/>
                </a:solidFill>
              </a:rPr>
              <a:t>A young adult or senior could qualify for Family Planning services only, which is determined by ISD.</a:t>
            </a:r>
          </a:p>
          <a:p>
            <a:endParaRPr lang="en-US" dirty="0"/>
          </a:p>
        </p:txBody>
      </p:sp>
      <p:sp>
        <p:nvSpPr>
          <p:cNvPr id="6" name="Title 5"/>
          <p:cNvSpPr>
            <a:spLocks noGrp="1"/>
          </p:cNvSpPr>
          <p:nvPr>
            <p:ph type="title"/>
          </p:nvPr>
        </p:nvSpPr>
        <p:spPr>
          <a:xfrm>
            <a:off x="495300" y="1193800"/>
            <a:ext cx="13581063" cy="609600"/>
          </a:xfrm>
        </p:spPr>
        <p:txBody>
          <a:bodyPr/>
          <a:lstStyle/>
          <a:p>
            <a:r>
              <a:rPr lang="en-US" sz="3200" dirty="0"/>
              <a:t>COE 029 - Family Planning Medicaid</a:t>
            </a:r>
          </a:p>
        </p:txBody>
      </p:sp>
    </p:spTree>
    <p:extLst>
      <p:ext uri="{BB962C8B-B14F-4D97-AF65-F5344CB8AC3E}">
        <p14:creationId xmlns:p14="http://schemas.microsoft.com/office/powerpoint/2010/main" val="285373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72790" y="3424238"/>
            <a:ext cx="8733163" cy="1371600"/>
          </a:xfrm>
          <a:solidFill>
            <a:schemeClr val="bg1"/>
          </a:solidFill>
        </p:spPr>
        <p:txBody>
          <a:bodyPr/>
          <a:lstStyle/>
          <a:p>
            <a:r>
              <a:rPr lang="en-US" dirty="0"/>
              <a:t>Family Planning Covered Services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11144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1/08/2018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Text Placeholder 4"/>
          <p:cNvSpPr>
            <a:spLocks noGrp="1"/>
          </p:cNvSpPr>
          <p:nvPr>
            <p:ph type="body" sz="quarter" idx="13"/>
          </p:nvPr>
        </p:nvSpPr>
        <p:spPr>
          <a:xfrm>
            <a:off x="520699" y="2082799"/>
            <a:ext cx="13542393" cy="5263931"/>
          </a:xfrm>
        </p:spPr>
        <p:txBody>
          <a:bodyPr/>
          <a:lstStyle/>
          <a:p>
            <a:r>
              <a:rPr lang="en-US" sz="2400" dirty="0"/>
              <a:t>Which services are covered? </a:t>
            </a:r>
          </a:p>
          <a:p>
            <a:r>
              <a:rPr lang="en-US" sz="2400" u="sng" dirty="0"/>
              <a:t>Medical Claims and Institutional Claims: </a:t>
            </a:r>
            <a:br>
              <a:rPr lang="en-US" sz="2400" u="sng" dirty="0"/>
            </a:br>
            <a:r>
              <a:rPr lang="en-US" dirty="0">
                <a:solidFill>
                  <a:schemeClr val="tx1"/>
                </a:solidFill>
              </a:rPr>
              <a:t>Under COE 029 an eligible recipient (male or female) is covered for services, consultations and supplies related to birth control, pregnancy prevention and family planning related services which are prescribed and furnished by physicians, hospitals, clinics, pharmacies, and other Medicaid providers. Pap Smears are not covered for women under 21 unless prior history or risk factors make the test </a:t>
            </a:r>
            <a:r>
              <a:rPr lang="en-US" b="1" dirty="0">
                <a:solidFill>
                  <a:schemeClr val="tx1"/>
                </a:solidFill>
              </a:rPr>
              <a:t>medically warranted</a:t>
            </a:r>
            <a:r>
              <a:rPr lang="en-US" dirty="0">
                <a:solidFill>
                  <a:schemeClr val="tx1"/>
                </a:solidFill>
              </a:rPr>
              <a:t>.  </a:t>
            </a:r>
          </a:p>
          <a:p>
            <a:r>
              <a:rPr lang="en-US" dirty="0">
                <a:solidFill>
                  <a:schemeClr val="tx1"/>
                </a:solidFill>
              </a:rPr>
              <a:t>The system edits the claim for acceptable revenue code or procedure code, and/or family planning related diagnosis codes. The service is covered if a combination of the following code sets are used to support coverage of the family planning service:</a:t>
            </a:r>
          </a:p>
          <a:p>
            <a:endParaRPr lang="en-US" dirty="0"/>
          </a:p>
        </p:txBody>
      </p:sp>
      <p:sp>
        <p:nvSpPr>
          <p:cNvPr id="6" name="Title 5"/>
          <p:cNvSpPr>
            <a:spLocks noGrp="1"/>
          </p:cNvSpPr>
          <p:nvPr>
            <p:ph type="title"/>
          </p:nvPr>
        </p:nvSpPr>
        <p:spPr>
          <a:xfrm>
            <a:off x="495300" y="1308100"/>
            <a:ext cx="13581063" cy="495300"/>
          </a:xfrm>
        </p:spPr>
        <p:txBody>
          <a:bodyPr/>
          <a:lstStyle/>
          <a:p>
            <a:r>
              <a:rPr lang="en-US" sz="3200" dirty="0"/>
              <a:t>029 - Family Planning Medicaid</a:t>
            </a:r>
          </a:p>
        </p:txBody>
      </p:sp>
    </p:spTree>
    <p:extLst>
      <p:ext uri="{BB962C8B-B14F-4D97-AF65-F5344CB8AC3E}">
        <p14:creationId xmlns:p14="http://schemas.microsoft.com/office/powerpoint/2010/main" val="2268312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73200"/>
            <a:ext cx="13581063" cy="330200"/>
          </a:xfrm>
        </p:spPr>
        <p:txBody>
          <a:bodyPr/>
          <a:lstStyle/>
          <a:p>
            <a:r>
              <a:rPr lang="en-US" sz="3200" dirty="0"/>
              <a:t>Approved Family Planning Procedures</a:t>
            </a:r>
          </a:p>
        </p:txBody>
      </p:sp>
      <p:sp>
        <p:nvSpPr>
          <p:cNvPr id="3" name="TextBox 2"/>
          <p:cNvSpPr txBox="1"/>
          <p:nvPr/>
        </p:nvSpPr>
        <p:spPr>
          <a:xfrm>
            <a:off x="495300" y="2299447"/>
            <a:ext cx="11862547" cy="492443"/>
          </a:xfrm>
          <a:prstGeom prst="rect">
            <a:avLst/>
          </a:prstGeom>
          <a:noFill/>
        </p:spPr>
        <p:txBody>
          <a:bodyPr wrap="square" rtlCol="0">
            <a:spAutoFit/>
          </a:bodyPr>
          <a:lstStyle/>
          <a:p>
            <a:r>
              <a:rPr lang="en-US" dirty="0"/>
              <a:t>Requires related family planning diagnosis:</a:t>
            </a:r>
          </a:p>
        </p:txBody>
      </p:sp>
      <p:graphicFrame>
        <p:nvGraphicFramePr>
          <p:cNvPr id="4" name="Table 3"/>
          <p:cNvGraphicFramePr>
            <a:graphicFrameLocks noGrp="1"/>
          </p:cNvGraphicFramePr>
          <p:nvPr>
            <p:extLst>
              <p:ext uri="{D42A27DB-BD31-4B8C-83A1-F6EECF244321}">
                <p14:modId xmlns:p14="http://schemas.microsoft.com/office/powerpoint/2010/main" val="523197329"/>
              </p:ext>
            </p:extLst>
          </p:nvPr>
        </p:nvGraphicFramePr>
        <p:xfrm>
          <a:off x="911225" y="3099547"/>
          <a:ext cx="2590800" cy="4000500"/>
        </p:xfrm>
        <a:graphic>
          <a:graphicData uri="http://schemas.openxmlformats.org/drawingml/2006/table">
            <a:tbl>
              <a:tblPr>
                <a:tableStyleId>{5C22544A-7EE6-4342-B048-85BDC9FD1C3A}</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tblGrid>
              <a:tr h="190500">
                <a:tc>
                  <a:txBody>
                    <a:bodyPr/>
                    <a:lstStyle/>
                    <a:p>
                      <a:pPr algn="ctr" fontAlgn="ctr"/>
                      <a:r>
                        <a:rPr lang="en-US" sz="1100" u="none" strike="noStrike" dirty="0">
                          <a:effectLst/>
                        </a:rPr>
                        <a:t>11981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57454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74010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81000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11982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57455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76376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81001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11983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57460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76830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81002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17110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57461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76831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81003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17111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57522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76856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81005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36415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57800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76857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82040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46900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58100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76881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82042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46910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58120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76882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82043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46916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58340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76977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82105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46922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58345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76998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82120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46924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58555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77051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82150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49320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58558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77052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82247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49321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58562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77055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82306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49322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58661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77056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82310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56405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58662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77057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82330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56420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58671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77078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82550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56501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58925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77080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82553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57061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64435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77081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82565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57420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72170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77082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82570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57421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72190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80074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82575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57452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74000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80076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85607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2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72614966"/>
              </p:ext>
            </p:extLst>
          </p:nvPr>
        </p:nvGraphicFramePr>
        <p:xfrm>
          <a:off x="3913654" y="3082738"/>
          <a:ext cx="2590800" cy="4000500"/>
        </p:xfrm>
        <a:graphic>
          <a:graphicData uri="http://schemas.openxmlformats.org/drawingml/2006/table">
            <a:tbl>
              <a:tblPr>
                <a:tableStyleId>{5C22544A-7EE6-4342-B048-85BDC9FD1C3A}</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tblGrid>
              <a:tr h="190500">
                <a:tc>
                  <a:txBody>
                    <a:bodyPr/>
                    <a:lstStyle/>
                    <a:p>
                      <a:pPr algn="ctr" fontAlgn="ctr"/>
                      <a:r>
                        <a:rPr lang="en-US" sz="1100" u="none" strike="noStrike" dirty="0">
                          <a:effectLst/>
                        </a:rPr>
                        <a:t>82670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85004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86403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86762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82671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85007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86592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86780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82672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85008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86593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86803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82679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85009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86628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87015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82947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85013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86631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87040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82948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85014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86632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82950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85018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86687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82962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85025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86688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83001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85027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86689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83002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85032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86692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83020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85045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86694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87077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83021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85300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86695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87081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83026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85378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86696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87086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83036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85576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87088</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83690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85597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87102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83986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85610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87110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84075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85652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87147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84144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85730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87164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84146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86317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87184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84702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86318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87186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84703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86382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86709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87205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2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2020577"/>
              </p:ext>
            </p:extLst>
          </p:nvPr>
        </p:nvGraphicFramePr>
        <p:xfrm>
          <a:off x="6896847" y="3082738"/>
          <a:ext cx="2590800" cy="4000500"/>
        </p:xfrm>
        <a:graphic>
          <a:graphicData uri="http://schemas.openxmlformats.org/drawingml/2006/table">
            <a:tbl>
              <a:tblPr>
                <a:tableStyleId>{5C22544A-7EE6-4342-B048-85BDC9FD1C3A}</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tblGrid>
              <a:tr h="190500">
                <a:tc>
                  <a:txBody>
                    <a:bodyPr/>
                    <a:lstStyle/>
                    <a:p>
                      <a:pPr algn="ctr" fontAlgn="ctr"/>
                      <a:r>
                        <a:rPr lang="en-US" sz="1100" u="none" strike="noStrike" dirty="0">
                          <a:effectLst/>
                        </a:rPr>
                        <a:t>87206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88108</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87207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88141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87210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88142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87220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87590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88143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87252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87591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88147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87270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87497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87592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88148</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87273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88150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87274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88152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87320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88153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87340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88154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87350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88155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87389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87517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87625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88160</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87390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87528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87660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87391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87529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87661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87470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87480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87801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88165</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87481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87806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88166</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87482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87808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88167</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87485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88172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87486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87535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87850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88173</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19"/>
                  </a:ext>
                </a:extLst>
              </a:tr>
              <a:tr h="190500">
                <a:tc>
                  <a:txBody>
                    <a:bodyPr/>
                    <a:lstStyle/>
                    <a:p>
                      <a:pPr algn="ctr" fontAlgn="b"/>
                      <a:r>
                        <a:rPr lang="en-US" sz="1100" u="none" strike="noStrike" dirty="0">
                          <a:effectLst/>
                        </a:rPr>
                        <a:t>87487</a:t>
                      </a:r>
                      <a:endParaRPr lang="en-US" sz="1100" b="0" i="0" u="none" strike="noStrike" dirty="0">
                        <a:solidFill>
                          <a:srgbClr val="000000"/>
                        </a:solidFill>
                        <a:effectLst/>
                        <a:latin typeface="Arial"/>
                      </a:endParaRPr>
                    </a:p>
                  </a:txBody>
                  <a:tcPr marL="9525" marR="9525" marT="9525" marB="0" anchor="b"/>
                </a:tc>
                <a:tc>
                  <a:txBody>
                    <a:bodyPr/>
                    <a:lstStyle/>
                    <a:p>
                      <a:pPr algn="ctr" fontAlgn="ctr"/>
                      <a:r>
                        <a:rPr lang="en-US" sz="1100" u="none" strike="noStrike" dirty="0">
                          <a:effectLst/>
                        </a:rPr>
                        <a:t>87536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87912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88174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2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95170569"/>
              </p:ext>
            </p:extLst>
          </p:nvPr>
        </p:nvGraphicFramePr>
        <p:xfrm>
          <a:off x="9889938" y="3090022"/>
          <a:ext cx="3238500" cy="4000500"/>
        </p:xfrm>
        <a:graphic>
          <a:graphicData uri="http://schemas.openxmlformats.org/drawingml/2006/table">
            <a:tbl>
              <a:tblPr>
                <a:tableStyleId>{5C22544A-7EE6-4342-B048-85BDC9FD1C3A}</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gridCol w="647700">
                  <a:extLst>
                    <a:ext uri="{9D8B030D-6E8A-4147-A177-3AD203B41FA5}">
                      <a16:colId xmlns:a16="http://schemas.microsoft.com/office/drawing/2014/main" val="20004"/>
                    </a:ext>
                  </a:extLst>
                </a:gridCol>
              </a:tblGrid>
              <a:tr h="190500">
                <a:tc>
                  <a:txBody>
                    <a:bodyPr/>
                    <a:lstStyle/>
                    <a:p>
                      <a:pPr algn="ctr" fontAlgn="ctr"/>
                      <a:r>
                        <a:rPr lang="en-US" sz="1100" u="none" strike="noStrike" dirty="0">
                          <a:effectLst/>
                        </a:rPr>
                        <a:t>88175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93005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A4931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Q0111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n-US" sz="1100" u="none" strike="noStrike" dirty="0">
                          <a:effectLst/>
                        </a:rPr>
                        <a:t>88300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96372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G0145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Q0112</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n-US" sz="1100" u="none" strike="noStrike" dirty="0">
                          <a:effectLst/>
                        </a:rPr>
                        <a:t>88302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96374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G0202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Q3014</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n-US" sz="1100" u="none" strike="noStrike" dirty="0">
                          <a:effectLst/>
                        </a:rPr>
                        <a:t>88304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96375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J0456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S0191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n-US" sz="1100" u="none" strike="noStrike" dirty="0">
                          <a:effectLst/>
                        </a:rPr>
                        <a:t>88305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96376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J0558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T2001</a:t>
                      </a:r>
                      <a:endParaRPr lang="en-US" sz="11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n-US" sz="1100" u="none" strike="noStrike" dirty="0">
                          <a:effectLst/>
                        </a:rPr>
                        <a:t>88307</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99070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J0561</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5"/>
                  </a:ext>
                </a:extLst>
              </a:tr>
              <a:tr h="190500">
                <a:tc>
                  <a:txBody>
                    <a:bodyPr/>
                    <a:lstStyle/>
                    <a:p>
                      <a:pPr algn="ctr" fontAlgn="ctr"/>
                      <a:r>
                        <a:rPr lang="en-US" sz="1100" u="none" strike="noStrike" dirty="0">
                          <a:effectLst/>
                        </a:rPr>
                        <a:t>88309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99201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J0690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6"/>
                  </a:ext>
                </a:extLst>
              </a:tr>
              <a:tr h="190500">
                <a:tc>
                  <a:txBody>
                    <a:bodyPr/>
                    <a:lstStyle/>
                    <a:p>
                      <a:pPr algn="ctr" fontAlgn="ctr"/>
                      <a:r>
                        <a:rPr lang="en-US" sz="1100" u="none" strike="noStrike" dirty="0">
                          <a:effectLst/>
                        </a:rPr>
                        <a:t>88375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99202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J0694</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7"/>
                  </a:ext>
                </a:extLst>
              </a:tr>
              <a:tr h="190500">
                <a:tc>
                  <a:txBody>
                    <a:bodyPr/>
                    <a:lstStyle/>
                    <a:p>
                      <a:pPr algn="ctr" fontAlgn="ctr"/>
                      <a:r>
                        <a:rPr lang="en-US" sz="1100" u="none" strike="noStrike" dirty="0">
                          <a:effectLst/>
                        </a:rPr>
                        <a:t>89310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99203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J0696</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8"/>
                  </a:ext>
                </a:extLst>
              </a:tr>
              <a:tr h="190500">
                <a:tc>
                  <a:txBody>
                    <a:bodyPr/>
                    <a:lstStyle/>
                    <a:p>
                      <a:pPr algn="ctr" fontAlgn="ctr"/>
                      <a:r>
                        <a:rPr lang="en-US" sz="1100" u="none" strike="noStrike" dirty="0">
                          <a:effectLst/>
                        </a:rPr>
                        <a:t>89321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99204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J0697</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9"/>
                  </a:ext>
                </a:extLst>
              </a:tr>
              <a:tr h="190500">
                <a:tc>
                  <a:txBody>
                    <a:bodyPr/>
                    <a:lstStyle/>
                    <a:p>
                      <a:pPr algn="ctr" fontAlgn="ctr"/>
                      <a:r>
                        <a:rPr lang="en-US" sz="1100" u="none" strike="noStrike" dirty="0">
                          <a:effectLst/>
                        </a:rPr>
                        <a:t>90471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99205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J0698</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0"/>
                  </a:ext>
                </a:extLst>
              </a:tr>
              <a:tr h="190500">
                <a:tc>
                  <a:txBody>
                    <a:bodyPr/>
                    <a:lstStyle/>
                    <a:p>
                      <a:pPr algn="ctr" fontAlgn="ctr"/>
                      <a:r>
                        <a:rPr lang="en-US" sz="1100" u="none" strike="noStrike" dirty="0">
                          <a:effectLst/>
                        </a:rPr>
                        <a:t>90472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99239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J0710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1"/>
                  </a:ext>
                </a:extLst>
              </a:tr>
              <a:tr h="190500">
                <a:tc>
                  <a:txBody>
                    <a:bodyPr/>
                    <a:lstStyle/>
                    <a:p>
                      <a:pPr algn="ctr" fontAlgn="ctr"/>
                      <a:r>
                        <a:rPr lang="en-US" sz="1100" u="none" strike="noStrike" dirty="0">
                          <a:effectLst/>
                        </a:rPr>
                        <a:t>90632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99241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J1885</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2"/>
                  </a:ext>
                </a:extLst>
              </a:tr>
              <a:tr h="190500">
                <a:tc>
                  <a:txBody>
                    <a:bodyPr/>
                    <a:lstStyle/>
                    <a:p>
                      <a:pPr algn="ctr" fontAlgn="ctr"/>
                      <a:r>
                        <a:rPr lang="en-US" sz="1100" u="none" strike="noStrike" dirty="0">
                          <a:effectLst/>
                        </a:rPr>
                        <a:t>90633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99242</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J1890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3"/>
                  </a:ext>
                </a:extLst>
              </a:tr>
              <a:tr h="190500">
                <a:tc>
                  <a:txBody>
                    <a:bodyPr/>
                    <a:lstStyle/>
                    <a:p>
                      <a:pPr algn="ctr" fontAlgn="ctr"/>
                      <a:r>
                        <a:rPr lang="en-US" sz="1100" u="none" strike="noStrike" dirty="0">
                          <a:effectLst/>
                        </a:rPr>
                        <a:t>90634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99243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J2460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4"/>
                  </a:ext>
                </a:extLst>
              </a:tr>
              <a:tr h="190500">
                <a:tc>
                  <a:txBody>
                    <a:bodyPr/>
                    <a:lstStyle/>
                    <a:p>
                      <a:pPr algn="ctr" fontAlgn="ctr"/>
                      <a:r>
                        <a:rPr lang="en-US" sz="1100" u="none" strike="noStrike" dirty="0">
                          <a:effectLst/>
                        </a:rPr>
                        <a:t>90636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99244</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J2510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5"/>
                  </a:ext>
                </a:extLst>
              </a:tr>
              <a:tr h="190500">
                <a:tc>
                  <a:txBody>
                    <a:bodyPr/>
                    <a:lstStyle/>
                    <a:p>
                      <a:pPr algn="ctr" fontAlgn="ctr"/>
                      <a:r>
                        <a:rPr lang="en-US" sz="1100" u="none" strike="noStrike" dirty="0">
                          <a:effectLst/>
                        </a:rPr>
                        <a:t>90649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99218</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99245</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J2540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6"/>
                  </a:ext>
                </a:extLst>
              </a:tr>
              <a:tr h="190500">
                <a:tc>
                  <a:txBody>
                    <a:bodyPr/>
                    <a:lstStyle/>
                    <a:p>
                      <a:pPr algn="ctr" fontAlgn="ctr"/>
                      <a:r>
                        <a:rPr lang="en-US" sz="1100" u="none" strike="noStrike" dirty="0">
                          <a:effectLst/>
                        </a:rPr>
                        <a:t>90650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99219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A0100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J3320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7"/>
                  </a:ext>
                </a:extLst>
              </a:tr>
              <a:tr h="190500">
                <a:tc>
                  <a:txBody>
                    <a:bodyPr/>
                    <a:lstStyle/>
                    <a:p>
                      <a:pPr algn="ctr" fontAlgn="ctr"/>
                      <a:r>
                        <a:rPr lang="en-US" sz="1100" u="none" strike="noStrike" dirty="0">
                          <a:effectLst/>
                        </a:rPr>
                        <a:t>90739</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A0130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J3490</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8"/>
                  </a:ext>
                </a:extLst>
              </a:tr>
              <a:tr h="190500">
                <a:tc>
                  <a:txBody>
                    <a:bodyPr/>
                    <a:lstStyle/>
                    <a:p>
                      <a:pPr algn="ctr" fontAlgn="ctr"/>
                      <a:r>
                        <a:rPr lang="en-US" sz="1100" u="none" strike="noStrike" dirty="0">
                          <a:effectLst/>
                        </a:rPr>
                        <a:t>90743</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99221</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A0180</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P3000  </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9"/>
                  </a:ext>
                </a:extLst>
              </a:tr>
              <a:tr h="190500">
                <a:tc>
                  <a:txBody>
                    <a:bodyPr/>
                    <a:lstStyle/>
                    <a:p>
                      <a:pPr algn="ctr" fontAlgn="ctr"/>
                      <a:r>
                        <a:rPr lang="en-US" sz="1100" u="none" strike="noStrike" dirty="0">
                          <a:effectLst/>
                        </a:rPr>
                        <a:t>90746</a:t>
                      </a:r>
                      <a:endParaRPr lang="en-US" sz="1100" b="0" i="0" u="none" strike="noStrike" dirty="0">
                        <a:solidFill>
                          <a:srgbClr val="000000"/>
                        </a:solidFill>
                        <a:effectLst/>
                        <a:latin typeface="Arial"/>
                      </a:endParaRPr>
                    </a:p>
                  </a:txBody>
                  <a:tcPr marL="9525" marR="9525" marT="9525" marB="0" anchor="ctr"/>
                </a:tc>
                <a:tc>
                  <a:txBody>
                    <a:bodyPr/>
                    <a:lstStyle/>
                    <a:p>
                      <a:pPr algn="ctr" fontAlgn="ctr"/>
                      <a:r>
                        <a:rPr lang="en-US" sz="1100" u="none" strike="noStrike" dirty="0">
                          <a:effectLst/>
                        </a:rPr>
                        <a:t>99222</a:t>
                      </a:r>
                      <a:endParaRPr lang="en-US" sz="1100" b="0" i="0" u="none" strike="noStrike" dirty="0">
                        <a:solidFill>
                          <a:srgbClr val="000000"/>
                        </a:solidFill>
                        <a:effectLst/>
                        <a:latin typeface="Arial"/>
                      </a:endParaRPr>
                    </a:p>
                  </a:txBody>
                  <a:tcPr marL="9525" marR="9525" marT="9525" marB="0" anchor="ctr"/>
                </a:tc>
                <a:tc>
                  <a:txBody>
                    <a:bodyPr/>
                    <a:lstStyle/>
                    <a:p>
                      <a:pPr algn="ctr" fontAlgn="b"/>
                      <a:r>
                        <a:rPr lang="en-US" sz="1100" u="none" strike="noStrike" dirty="0">
                          <a:effectLst/>
                        </a:rPr>
                        <a:t>A0200</a:t>
                      </a:r>
                      <a:endParaRPr lang="en-US" sz="1100" b="0" i="0" u="none" strike="noStrike" dirty="0">
                        <a:solidFill>
                          <a:srgbClr val="000000"/>
                        </a:solidFill>
                        <a:effectLst/>
                        <a:latin typeface="Arial"/>
                      </a:endParaRPr>
                    </a:p>
                  </a:txBody>
                  <a:tcPr marL="9525" marR="9525" marT="9525" marB="0" anchor="b"/>
                </a:tc>
                <a:tc>
                  <a:txBody>
                    <a:bodyPr/>
                    <a:lstStyle/>
                    <a:p>
                      <a:pPr algn="ctr" fontAlgn="ctr"/>
                      <a:r>
                        <a:rPr lang="en-US" sz="1100" u="none" strike="noStrike" dirty="0">
                          <a:effectLst/>
                        </a:rPr>
                        <a:t>P3001  </a:t>
                      </a:r>
                      <a:endParaRPr lang="en-US" sz="1100" b="0" i="0" u="none" strike="noStrike" dirty="0">
                        <a:solidFill>
                          <a:srgbClr val="000000"/>
                        </a:solidFill>
                        <a:effectLst/>
                        <a:latin typeface="Arial"/>
                      </a:endParaRPr>
                    </a:p>
                  </a:txBody>
                  <a:tcPr marL="9525" marR="9525" marT="9525" marB="0" anchor="ctr"/>
                </a:tc>
                <a:tc>
                  <a:txBody>
                    <a:bodyPr/>
                    <a:lstStyle/>
                    <a:p>
                      <a:pPr algn="ctr" fontAlgn="b"/>
                      <a:endParaRPr lang="en-US" sz="11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268312952"/>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2744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2729</TotalTime>
  <Words>2586</Words>
  <Application>Microsoft Office PowerPoint</Application>
  <PresentationFormat>Custom</PresentationFormat>
  <Paragraphs>959</Paragraphs>
  <Slides>27</Slides>
  <Notes>20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Wingdings</vt:lpstr>
      <vt:lpstr>Office Theme</vt:lpstr>
      <vt:lpstr>Conduent_PPT_Template_White_6Jan</vt:lpstr>
      <vt:lpstr>Family Planning Workshop</vt:lpstr>
      <vt:lpstr>PowerPoint Presentation</vt:lpstr>
      <vt:lpstr>Objectives</vt:lpstr>
      <vt:lpstr>Family Planning Eligibility – COE 029</vt:lpstr>
      <vt:lpstr>COE 029 - Family Planning Medicaid</vt:lpstr>
      <vt:lpstr>COE 029 - Family Planning Medicaid</vt:lpstr>
      <vt:lpstr>Family Planning Covered Services</vt:lpstr>
      <vt:lpstr>029 - Family Planning Medicaid</vt:lpstr>
      <vt:lpstr>Approved Family Planning Procedures</vt:lpstr>
      <vt:lpstr>Approved Family Planning Procedures Continued</vt:lpstr>
      <vt:lpstr>Family Planning ICD-10 Diagnosis Codes</vt:lpstr>
      <vt:lpstr>Family Planning ICD-10 Diagnosis Codes Continued</vt:lpstr>
      <vt:lpstr>Approved Family Planning Revenue Code List</vt:lpstr>
      <vt:lpstr>Family Planning Non-Covered Services</vt:lpstr>
      <vt:lpstr>029 – Service not Family Planning Related </vt:lpstr>
      <vt:lpstr>Family Planning Scenarios</vt:lpstr>
      <vt:lpstr>029 - Family Planning Medicaid</vt:lpstr>
      <vt:lpstr>029 - Family Planning Medicaid</vt:lpstr>
      <vt:lpstr>029 - Family Planning Medicaid</vt:lpstr>
      <vt:lpstr>029 - Family Planning Medicaid</vt:lpstr>
      <vt:lpstr>029 - Family Planning Medicaid</vt:lpstr>
      <vt:lpstr>029 - Family Planning Medicaid</vt:lpstr>
      <vt:lpstr>029 - Family Planning Medicaid</vt:lpstr>
      <vt:lpstr>NM Medicaid Resources</vt:lpstr>
      <vt:lpstr>New Mexico Medicaid Resources</vt:lpstr>
      <vt:lpstr>New Mexico Medicaid Resources Continued</vt:lpstr>
      <vt:lpstr>PowerPoint Presentation</vt:lpstr>
    </vt:vector>
  </TitlesOfParts>
  <Company>Laires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Susan Laires</dc:creator>
  <cp:lastModifiedBy>Peter Sepich</cp:lastModifiedBy>
  <cp:revision>121</cp:revision>
  <dcterms:created xsi:type="dcterms:W3CDTF">2017-01-05T22:16:47Z</dcterms:created>
  <dcterms:modified xsi:type="dcterms:W3CDTF">2024-08-20T16:41:07Z</dcterms:modified>
</cp:coreProperties>
</file>